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76" r:id="rId3"/>
    <p:sldId id="283" r:id="rId4"/>
    <p:sldId id="278" r:id="rId5"/>
    <p:sldId id="319" r:id="rId6"/>
    <p:sldId id="320" r:id="rId7"/>
    <p:sldId id="321" r:id="rId8"/>
    <p:sldId id="323" r:id="rId9"/>
    <p:sldId id="324" r:id="rId10"/>
    <p:sldId id="279" r:id="rId11"/>
    <p:sldId id="281" r:id="rId12"/>
    <p:sldId id="326" r:id="rId13"/>
    <p:sldId id="327" r:id="rId14"/>
    <p:sldId id="328" r:id="rId15"/>
    <p:sldId id="329" r:id="rId16"/>
    <p:sldId id="330" r:id="rId17"/>
    <p:sldId id="280" r:id="rId18"/>
    <p:sldId id="325" r:id="rId19"/>
    <p:sldId id="307" r:id="rId20"/>
    <p:sldId id="308" r:id="rId21"/>
    <p:sldId id="282" r:id="rId22"/>
    <p:sldId id="285" r:id="rId23"/>
    <p:sldId id="286" r:id="rId24"/>
    <p:sldId id="287" r:id="rId25"/>
    <p:sldId id="312" r:id="rId26"/>
    <p:sldId id="313" r:id="rId27"/>
    <p:sldId id="314" r:id="rId28"/>
    <p:sldId id="315" r:id="rId29"/>
    <p:sldId id="316" r:id="rId30"/>
    <p:sldId id="317" r:id="rId31"/>
    <p:sldId id="318" r:id="rId32"/>
    <p:sldId id="288" r:id="rId33"/>
    <p:sldId id="289" r:id="rId34"/>
    <p:sldId id="291" r:id="rId35"/>
    <p:sldId id="311" r:id="rId36"/>
    <p:sldId id="292" r:id="rId37"/>
    <p:sldId id="2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59" autoAdjust="0"/>
    <p:restoredTop sz="94660"/>
  </p:normalViewPr>
  <p:slideViewPr>
    <p:cSldViewPr snapToGrid="0">
      <p:cViewPr varScale="1">
        <p:scale>
          <a:sx n="66" d="100"/>
          <a:sy n="66" d="100"/>
        </p:scale>
        <p:origin x="504" y="4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2/13/2025</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2/13/2025</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2/13/2025</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2/13/2025</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2/13/2025</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2/13/2025</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2/13/2025</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2/13/2025</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2/13/2025</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2/13/2025</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2/13/2025</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2/13/2025</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E126-A573-1D84-4218-09A477F5F66A}"/>
              </a:ext>
            </a:extLst>
          </p:cNvPr>
          <p:cNvSpPr>
            <a:spLocks noGrp="1"/>
          </p:cNvSpPr>
          <p:nvPr>
            <p:ph type="title"/>
          </p:nvPr>
        </p:nvSpPr>
        <p:spPr/>
        <p:txBody>
          <a:bodyPr/>
          <a:lstStyle/>
          <a:p>
            <a:r>
              <a:rPr kumimoji="0" lang="en-GH" sz="3200" b="1" i="0" u="none" strike="noStrike" kern="1200" cap="none" spc="0" normalizeH="0" baseline="0" noProof="0" dirty="0">
                <a:ln>
                  <a:noFill/>
                </a:ln>
                <a:solidFill>
                  <a:srgbClr val="70AD47">
                    <a:lumMod val="50000"/>
                  </a:srgbClr>
                </a:solidFill>
                <a:effectLst/>
                <a:uLnTx/>
                <a:uFillTx/>
                <a:latin typeface="Calibri"/>
                <a:ea typeface="+mj-ea"/>
                <a:cs typeface="+mj-cs"/>
              </a:rPr>
              <a:t>CSM 491 -  Graph Theory and Its Application</a:t>
            </a:r>
            <a:endParaRPr kumimoji="0" lang="en-US" sz="3200" b="1" i="0" u="none" strike="noStrike" kern="1200" cap="none" spc="0" normalizeH="0" baseline="0" noProof="0" dirty="0">
              <a:ln>
                <a:noFill/>
              </a:ln>
              <a:solidFill>
                <a:srgbClr val="70AD47">
                  <a:lumMod val="50000"/>
                </a:srgbClr>
              </a:solidFill>
              <a:effectLst/>
              <a:uLnTx/>
              <a:uFillTx/>
              <a:latin typeface="Calibri"/>
              <a:ea typeface="+mj-ea"/>
              <a:cs typeface="+mj-cs"/>
            </a:endParaRPr>
          </a:p>
        </p:txBody>
      </p:sp>
      <p:sp>
        <p:nvSpPr>
          <p:cNvPr id="3" name="Text Placeholder 2">
            <a:extLst>
              <a:ext uri="{FF2B5EF4-FFF2-40B4-BE49-F238E27FC236}">
                <a16:creationId xmlns:a16="http://schemas.microsoft.com/office/drawing/2014/main" id="{9A868C0E-9B9D-9792-9819-CA023A37DA63}"/>
              </a:ext>
            </a:extLst>
          </p:cNvPr>
          <p:cNvSpPr>
            <a:spLocks noGrp="1"/>
          </p:cNvSpPr>
          <p:nvPr>
            <p:ph type="body" idx="1"/>
          </p:nvPr>
        </p:nvSpPr>
        <p:spPr>
          <a:xfrm>
            <a:off x="4902440" y="3935896"/>
            <a:ext cx="6787025" cy="2111442"/>
          </a:xfrm>
        </p:spPr>
        <p:txBody>
          <a:bodyPr>
            <a:normAutofit/>
          </a:bodyPr>
          <a:lstStyle/>
          <a:p>
            <a:r>
              <a:rPr lang="en-GH" sz="2400" dirty="0"/>
              <a:t>Lectures</a:t>
            </a:r>
            <a:r>
              <a:rPr lang="en-GB" sz="2400" dirty="0"/>
              <a:t> 5</a:t>
            </a:r>
            <a:endParaRPr lang="en-GH" sz="2400" dirty="0"/>
          </a:p>
          <a:p>
            <a:r>
              <a:rPr lang="en-GH" sz="2400" dirty="0"/>
              <a:t>by </a:t>
            </a:r>
          </a:p>
          <a:p>
            <a:r>
              <a:rPr lang="en-US" sz="2400" dirty="0"/>
              <a:t>Dr. Oliver Kornyo</a:t>
            </a:r>
            <a:endParaRPr lang="en-GH" dirty="0"/>
          </a:p>
          <a:p>
            <a:pPr algn="l"/>
            <a:r>
              <a:rPr lang="en-GH" sz="2400" dirty="0"/>
              <a:t>		Dept. </a:t>
            </a:r>
            <a:r>
              <a:rPr lang="en-GH" dirty="0"/>
              <a:t>of Computer Science</a:t>
            </a:r>
          </a:p>
          <a:p>
            <a:pPr algn="l"/>
            <a:endParaRPr lang="en-GH" sz="2400" dirty="0"/>
          </a:p>
          <a:p>
            <a:endParaRPr lang="en-US" sz="2400" dirty="0"/>
          </a:p>
          <a:p>
            <a:endParaRPr lang="en-US" dirty="0"/>
          </a:p>
        </p:txBody>
      </p:sp>
    </p:spTree>
    <p:extLst>
      <p:ext uri="{BB962C8B-B14F-4D97-AF65-F5344CB8AC3E}">
        <p14:creationId xmlns:p14="http://schemas.microsoft.com/office/powerpoint/2010/main" val="398105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873E-AF2D-F451-90EB-8C432EDE4723}"/>
              </a:ext>
            </a:extLst>
          </p:cNvPr>
          <p:cNvSpPr>
            <a:spLocks noGrp="1"/>
          </p:cNvSpPr>
          <p:nvPr>
            <p:ph type="title"/>
          </p:nvPr>
        </p:nvSpPr>
        <p:spPr/>
        <p:txBody>
          <a:bodyPr/>
          <a:lstStyle/>
          <a:p>
            <a:r>
              <a:rPr lang="en-GB" dirty="0"/>
              <a:t>PENDANT VERTICES IN A TREE</a:t>
            </a:r>
            <a:endParaRPr lang="en-US" dirty="0"/>
          </a:p>
        </p:txBody>
      </p:sp>
      <p:sp>
        <p:nvSpPr>
          <p:cNvPr id="3" name="Content Placeholder 2">
            <a:extLst>
              <a:ext uri="{FF2B5EF4-FFF2-40B4-BE49-F238E27FC236}">
                <a16:creationId xmlns:a16="http://schemas.microsoft.com/office/drawing/2014/main" id="{BD87475B-EBA9-2D87-2C90-D360B8B59317}"/>
              </a:ext>
            </a:extLst>
          </p:cNvPr>
          <p:cNvSpPr>
            <a:spLocks noGrp="1"/>
          </p:cNvSpPr>
          <p:nvPr>
            <p:ph idx="1"/>
          </p:nvPr>
        </p:nvSpPr>
        <p:spPr/>
        <p:txBody>
          <a:bodyPr/>
          <a:lstStyle/>
          <a:p>
            <a:r>
              <a:rPr lang="en-GH" dirty="0"/>
              <a:t>A </a:t>
            </a:r>
            <a:r>
              <a:rPr lang="en-GB" dirty="0"/>
              <a:t>pendant </a:t>
            </a:r>
            <a:r>
              <a:rPr lang="en-GH" dirty="0"/>
              <a:t>is</a:t>
            </a:r>
            <a:r>
              <a:rPr lang="en-GB" dirty="0"/>
              <a:t> defined as a vertex of degree one</a:t>
            </a:r>
            <a:r>
              <a:rPr lang="en-GH" dirty="0"/>
              <a:t>.</a:t>
            </a:r>
          </a:p>
          <a:p>
            <a:endParaRPr lang="en-GH" dirty="0"/>
          </a:p>
          <a:p>
            <a:r>
              <a:rPr lang="en-GB" dirty="0"/>
              <a:t>The reason is that in a tree of n vertices we have n − 1 edges, and hence 2(n − 1) degrees to be divided among n vertices. Since no vertex can be of zero degree, we must have at least two vertices of degree one in a tree. This of course makes sense only if n ≥ 2.</a:t>
            </a:r>
            <a:endParaRPr lang="en-US" dirty="0"/>
          </a:p>
        </p:txBody>
      </p:sp>
    </p:spTree>
    <p:extLst>
      <p:ext uri="{BB962C8B-B14F-4D97-AF65-F5344CB8AC3E}">
        <p14:creationId xmlns:p14="http://schemas.microsoft.com/office/powerpoint/2010/main" val="122604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608925"/>
            <a:ext cx="10515600" cy="1065872"/>
          </a:xfrm>
        </p:spPr>
        <p:txBody>
          <a:bodyPr>
            <a:normAutofit/>
          </a:bodyPr>
          <a:lstStyle/>
          <a:p>
            <a:r>
              <a:rPr lang="en-GH" sz="3200" dirty="0"/>
              <a:t>Tree of the monotonically increasing Sequence</a:t>
            </a:r>
            <a:r>
              <a:rPr lang="en-GB" sz="3200" dirty="0"/>
              <a:t>(what is Monotonic  +</a:t>
            </a:r>
            <a:r>
              <a:rPr lang="en-GB" sz="3200" dirty="0" err="1"/>
              <a:t>ve</a:t>
            </a:r>
            <a:r>
              <a:rPr lang="en-GB" sz="3200" dirty="0"/>
              <a:t> or –</a:t>
            </a:r>
            <a:r>
              <a:rPr lang="en-GB" sz="3200" dirty="0" err="1"/>
              <a:t>ve</a:t>
            </a:r>
            <a:r>
              <a:rPr lang="en-GB" sz="3200" dirty="0"/>
              <a:t> sequence ) </a:t>
            </a:r>
            <a:endParaRPr lang="en-US" sz="3200" dirty="0"/>
          </a:p>
        </p:txBody>
      </p:sp>
      <p:pic>
        <p:nvPicPr>
          <p:cNvPr id="12" name="Picture 11">
            <a:extLst>
              <a:ext uri="{FF2B5EF4-FFF2-40B4-BE49-F238E27FC236}">
                <a16:creationId xmlns:a16="http://schemas.microsoft.com/office/drawing/2014/main" id="{B4F3E051-A634-D938-94EE-319BDBC181D7}"/>
              </a:ext>
            </a:extLst>
          </p:cNvPr>
          <p:cNvPicPr>
            <a:picLocks noChangeAspect="1"/>
          </p:cNvPicPr>
          <p:nvPr/>
        </p:nvPicPr>
        <p:blipFill>
          <a:blip r:embed="rId2"/>
          <a:srcRect l="9630" t="23999" r="46949" b="26664"/>
          <a:stretch/>
        </p:blipFill>
        <p:spPr>
          <a:xfrm>
            <a:off x="1357162" y="1934486"/>
            <a:ext cx="9471259" cy="4314589"/>
          </a:xfrm>
          <a:prstGeom prst="rect">
            <a:avLst/>
          </a:prstGeom>
        </p:spPr>
      </p:pic>
    </p:spTree>
    <p:extLst>
      <p:ext uri="{BB962C8B-B14F-4D97-AF65-F5344CB8AC3E}">
        <p14:creationId xmlns:p14="http://schemas.microsoft.com/office/powerpoint/2010/main" val="4133502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D5A7A-29DB-4118-C1F7-5B7241FAA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AD309B-1B1C-C559-9531-140A947551A1}"/>
              </a:ext>
            </a:extLst>
          </p:cNvPr>
          <p:cNvSpPr>
            <a:spLocks noGrp="1"/>
          </p:cNvSpPr>
          <p:nvPr>
            <p:ph type="title"/>
          </p:nvPr>
        </p:nvSpPr>
        <p:spPr>
          <a:xfrm>
            <a:off x="838200" y="608925"/>
            <a:ext cx="10515600" cy="1065872"/>
          </a:xfrm>
        </p:spPr>
        <p:txBody>
          <a:bodyPr>
            <a:normAutofit/>
          </a:bodyPr>
          <a:lstStyle/>
          <a:p>
            <a:r>
              <a:rPr lang="en-GB" sz="3200" dirty="0"/>
              <a:t>Example of sequence  </a:t>
            </a:r>
            <a:endParaRPr lang="en-US" sz="3200" dirty="0"/>
          </a:p>
        </p:txBody>
      </p:sp>
      <p:pic>
        <p:nvPicPr>
          <p:cNvPr id="8" name="Picture 7">
            <a:extLst>
              <a:ext uri="{FF2B5EF4-FFF2-40B4-BE49-F238E27FC236}">
                <a16:creationId xmlns:a16="http://schemas.microsoft.com/office/drawing/2014/main" id="{23458038-2C63-0E9E-291F-EF2F5322C82A}"/>
              </a:ext>
            </a:extLst>
          </p:cNvPr>
          <p:cNvPicPr>
            <a:picLocks noChangeAspect="1"/>
          </p:cNvPicPr>
          <p:nvPr/>
        </p:nvPicPr>
        <p:blipFill>
          <a:blip r:embed="rId2"/>
          <a:srcRect l="6712" t="24421" r="45130" b="20842"/>
          <a:stretch/>
        </p:blipFill>
        <p:spPr>
          <a:xfrm>
            <a:off x="1068404" y="1491917"/>
            <a:ext cx="9683015" cy="4658626"/>
          </a:xfrm>
          <a:prstGeom prst="rect">
            <a:avLst/>
          </a:prstGeom>
        </p:spPr>
      </p:pic>
    </p:spTree>
    <p:extLst>
      <p:ext uri="{BB962C8B-B14F-4D97-AF65-F5344CB8AC3E}">
        <p14:creationId xmlns:p14="http://schemas.microsoft.com/office/powerpoint/2010/main" val="2406332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92250-01AF-A3A7-5B95-BBBA4B184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D900FB-F246-625C-F6FE-B8EBCCA3BC72}"/>
              </a:ext>
            </a:extLst>
          </p:cNvPr>
          <p:cNvSpPr>
            <a:spLocks noGrp="1"/>
          </p:cNvSpPr>
          <p:nvPr>
            <p:ph type="title"/>
          </p:nvPr>
        </p:nvSpPr>
        <p:spPr>
          <a:xfrm>
            <a:off x="838200" y="608925"/>
            <a:ext cx="10515600" cy="1065872"/>
          </a:xfrm>
        </p:spPr>
        <p:txBody>
          <a:bodyPr>
            <a:normAutofit/>
          </a:bodyPr>
          <a:lstStyle/>
          <a:p>
            <a:r>
              <a:rPr lang="en-GB" sz="3200" dirty="0"/>
              <a:t>Proof of sequence  increasing order</a:t>
            </a:r>
            <a:endParaRPr lang="en-US" sz="3200" dirty="0"/>
          </a:p>
        </p:txBody>
      </p:sp>
      <p:pic>
        <p:nvPicPr>
          <p:cNvPr id="4" name="Picture 3">
            <a:extLst>
              <a:ext uri="{FF2B5EF4-FFF2-40B4-BE49-F238E27FC236}">
                <a16:creationId xmlns:a16="http://schemas.microsoft.com/office/drawing/2014/main" id="{617906E4-EAAE-F69B-36C4-CA6DB577200C}"/>
              </a:ext>
            </a:extLst>
          </p:cNvPr>
          <p:cNvPicPr>
            <a:picLocks noChangeAspect="1"/>
          </p:cNvPicPr>
          <p:nvPr/>
        </p:nvPicPr>
        <p:blipFill>
          <a:blip r:embed="rId2"/>
          <a:srcRect l="5130" t="24421" r="43711" b="20281"/>
          <a:stretch/>
        </p:blipFill>
        <p:spPr>
          <a:xfrm>
            <a:off x="625642" y="1674796"/>
            <a:ext cx="9875520" cy="4196615"/>
          </a:xfrm>
          <a:prstGeom prst="rect">
            <a:avLst/>
          </a:prstGeom>
        </p:spPr>
      </p:pic>
    </p:spTree>
    <p:extLst>
      <p:ext uri="{BB962C8B-B14F-4D97-AF65-F5344CB8AC3E}">
        <p14:creationId xmlns:p14="http://schemas.microsoft.com/office/powerpoint/2010/main" val="189289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9A2BD-0A67-EBB4-9346-0BC367C72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E6C9B2-B193-EDF9-C42D-05A51FDA6BBC}"/>
              </a:ext>
            </a:extLst>
          </p:cNvPr>
          <p:cNvSpPr>
            <a:spLocks noGrp="1"/>
          </p:cNvSpPr>
          <p:nvPr>
            <p:ph type="title"/>
          </p:nvPr>
        </p:nvSpPr>
        <p:spPr>
          <a:xfrm>
            <a:off x="838200" y="608925"/>
            <a:ext cx="10515600" cy="1065872"/>
          </a:xfrm>
        </p:spPr>
        <p:txBody>
          <a:bodyPr>
            <a:normAutofit/>
          </a:bodyPr>
          <a:lstStyle/>
          <a:p>
            <a:r>
              <a:rPr lang="en-GB" sz="3200" dirty="0"/>
              <a:t>Proof of sequence  increasing order</a:t>
            </a:r>
            <a:endParaRPr lang="en-US" sz="3200" dirty="0"/>
          </a:p>
        </p:txBody>
      </p:sp>
      <p:pic>
        <p:nvPicPr>
          <p:cNvPr id="5" name="Picture 4">
            <a:extLst>
              <a:ext uri="{FF2B5EF4-FFF2-40B4-BE49-F238E27FC236}">
                <a16:creationId xmlns:a16="http://schemas.microsoft.com/office/drawing/2014/main" id="{89CC6170-CE77-B152-279D-3D35A60DC4CD}"/>
              </a:ext>
            </a:extLst>
          </p:cNvPr>
          <p:cNvPicPr>
            <a:picLocks noChangeAspect="1"/>
          </p:cNvPicPr>
          <p:nvPr/>
        </p:nvPicPr>
        <p:blipFill>
          <a:blip r:embed="rId2"/>
          <a:srcRect l="5212" t="25544" r="44762" b="20561"/>
          <a:stretch/>
        </p:blipFill>
        <p:spPr>
          <a:xfrm>
            <a:off x="1241658" y="1674796"/>
            <a:ext cx="9065220" cy="4389119"/>
          </a:xfrm>
          <a:prstGeom prst="rect">
            <a:avLst/>
          </a:prstGeom>
        </p:spPr>
      </p:pic>
    </p:spTree>
    <p:extLst>
      <p:ext uri="{BB962C8B-B14F-4D97-AF65-F5344CB8AC3E}">
        <p14:creationId xmlns:p14="http://schemas.microsoft.com/office/powerpoint/2010/main" val="784808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4BC57-C996-0BEB-7C6A-E7C20653B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190CC-1745-471D-444C-3943174CA381}"/>
              </a:ext>
            </a:extLst>
          </p:cNvPr>
          <p:cNvSpPr>
            <a:spLocks noGrp="1"/>
          </p:cNvSpPr>
          <p:nvPr>
            <p:ph type="title"/>
          </p:nvPr>
        </p:nvSpPr>
        <p:spPr>
          <a:xfrm>
            <a:off x="838200" y="608925"/>
            <a:ext cx="10515600" cy="1065872"/>
          </a:xfrm>
        </p:spPr>
        <p:txBody>
          <a:bodyPr>
            <a:normAutofit/>
          </a:bodyPr>
          <a:lstStyle/>
          <a:p>
            <a:r>
              <a:rPr lang="en-GB" sz="3200" dirty="0"/>
              <a:t>Proof of sequence  decreasing  order</a:t>
            </a:r>
            <a:endParaRPr lang="en-US" sz="3200" dirty="0"/>
          </a:p>
        </p:txBody>
      </p:sp>
      <p:pic>
        <p:nvPicPr>
          <p:cNvPr id="4" name="Picture 3">
            <a:extLst>
              <a:ext uri="{FF2B5EF4-FFF2-40B4-BE49-F238E27FC236}">
                <a16:creationId xmlns:a16="http://schemas.microsoft.com/office/drawing/2014/main" id="{5EA6D60E-1944-FC32-D1F5-5748F0BC2B8D}"/>
              </a:ext>
            </a:extLst>
          </p:cNvPr>
          <p:cNvPicPr>
            <a:picLocks noChangeAspect="1"/>
          </p:cNvPicPr>
          <p:nvPr/>
        </p:nvPicPr>
        <p:blipFill>
          <a:blip r:embed="rId2"/>
          <a:srcRect l="6159" t="24422" r="39209" b="21263"/>
          <a:stretch/>
        </p:blipFill>
        <p:spPr>
          <a:xfrm>
            <a:off x="750770" y="1674796"/>
            <a:ext cx="10515599" cy="4417996"/>
          </a:xfrm>
          <a:prstGeom prst="rect">
            <a:avLst/>
          </a:prstGeom>
        </p:spPr>
      </p:pic>
    </p:spTree>
    <p:extLst>
      <p:ext uri="{BB962C8B-B14F-4D97-AF65-F5344CB8AC3E}">
        <p14:creationId xmlns:p14="http://schemas.microsoft.com/office/powerpoint/2010/main" val="3439894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AD3FB-B64B-86B1-95E8-38EAFA227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C964BE-58EA-CE0B-E786-F630B7EEF9B0}"/>
              </a:ext>
            </a:extLst>
          </p:cNvPr>
          <p:cNvSpPr>
            <a:spLocks noGrp="1"/>
          </p:cNvSpPr>
          <p:nvPr>
            <p:ph type="title"/>
          </p:nvPr>
        </p:nvSpPr>
        <p:spPr>
          <a:xfrm>
            <a:off x="838200" y="608925"/>
            <a:ext cx="10515600" cy="1065872"/>
          </a:xfrm>
        </p:spPr>
        <p:txBody>
          <a:bodyPr>
            <a:normAutofit/>
          </a:bodyPr>
          <a:lstStyle/>
          <a:p>
            <a:r>
              <a:rPr lang="en-GB" sz="3200" dirty="0"/>
              <a:t>Proof of sequence  decreasing  order</a:t>
            </a:r>
            <a:endParaRPr lang="en-US" sz="3200" dirty="0"/>
          </a:p>
        </p:txBody>
      </p:sp>
      <p:pic>
        <p:nvPicPr>
          <p:cNvPr id="5" name="Picture 4">
            <a:extLst>
              <a:ext uri="{FF2B5EF4-FFF2-40B4-BE49-F238E27FC236}">
                <a16:creationId xmlns:a16="http://schemas.microsoft.com/office/drawing/2014/main" id="{4620C392-33A0-66CA-20F3-BD73B6600D7C}"/>
              </a:ext>
            </a:extLst>
          </p:cNvPr>
          <p:cNvPicPr>
            <a:picLocks noChangeAspect="1"/>
          </p:cNvPicPr>
          <p:nvPr/>
        </p:nvPicPr>
        <p:blipFill>
          <a:blip r:embed="rId2"/>
          <a:srcRect l="6875" t="24421" r="40079" b="23790"/>
          <a:stretch/>
        </p:blipFill>
        <p:spPr>
          <a:xfrm>
            <a:off x="838200" y="1674796"/>
            <a:ext cx="9730339" cy="4292867"/>
          </a:xfrm>
          <a:prstGeom prst="rect">
            <a:avLst/>
          </a:prstGeom>
        </p:spPr>
      </p:pic>
    </p:spTree>
    <p:extLst>
      <p:ext uri="{BB962C8B-B14F-4D97-AF65-F5344CB8AC3E}">
        <p14:creationId xmlns:p14="http://schemas.microsoft.com/office/powerpoint/2010/main" val="2247521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2345-7D31-36F1-54AE-E09C07D92BE4}"/>
              </a:ext>
            </a:extLst>
          </p:cNvPr>
          <p:cNvSpPr>
            <a:spLocks noGrp="1"/>
          </p:cNvSpPr>
          <p:nvPr>
            <p:ph type="title"/>
          </p:nvPr>
        </p:nvSpPr>
        <p:spPr>
          <a:xfrm>
            <a:off x="838200" y="608925"/>
            <a:ext cx="10515600" cy="781726"/>
          </a:xfrm>
        </p:spPr>
        <p:txBody>
          <a:bodyPr/>
          <a:lstStyle/>
          <a:p>
            <a:r>
              <a:rPr lang="en-GH" dirty="0"/>
              <a:t>An Application in Computer Programming</a:t>
            </a:r>
            <a:endParaRPr lang="en-US" dirty="0"/>
          </a:p>
        </p:txBody>
      </p:sp>
      <p:sp>
        <p:nvSpPr>
          <p:cNvPr id="3" name="Content Placeholder 2">
            <a:extLst>
              <a:ext uri="{FF2B5EF4-FFF2-40B4-BE49-F238E27FC236}">
                <a16:creationId xmlns:a16="http://schemas.microsoft.com/office/drawing/2014/main" id="{74F7BCB1-C18E-9A7C-0182-B1637AC611A6}"/>
              </a:ext>
            </a:extLst>
          </p:cNvPr>
          <p:cNvSpPr>
            <a:spLocks noGrp="1"/>
          </p:cNvSpPr>
          <p:nvPr>
            <p:ph idx="1"/>
          </p:nvPr>
        </p:nvSpPr>
        <p:spPr>
          <a:xfrm>
            <a:off x="838200" y="1636295"/>
            <a:ext cx="10515600" cy="4788568"/>
          </a:xfrm>
        </p:spPr>
        <p:txBody>
          <a:bodyPr>
            <a:normAutofit fontScale="92500"/>
          </a:bodyPr>
          <a:lstStyle/>
          <a:p>
            <a:r>
              <a:rPr lang="en-GB" dirty="0"/>
              <a:t>The following problem is used in teaching computer programming. Given a sequence of integers, no two of which are the same, find the largest monotonically increasing subsequence in it. Suppose that the sequence given to us is 4, 1, 13, 7, 0, 2, 8, 11, 3; it can be represented by a tree in which the vertices (except the start vertex) represent individual numbers in the sequence, and the path from the start vertex to a particular vertex v describes the monotonically increasing subsequence terminating in v.</a:t>
            </a:r>
            <a:endParaRPr lang="en-GH" dirty="0"/>
          </a:p>
          <a:p>
            <a:endParaRPr lang="en-GH" dirty="0"/>
          </a:p>
          <a:p>
            <a:r>
              <a:rPr lang="en-GB" dirty="0"/>
              <a:t> As shown in Fig. 3-6, this sequence contains four longest monotonically increasing </a:t>
            </a:r>
            <a:r>
              <a:rPr lang="en-GB" dirty="0" err="1"/>
              <a:t>subsequences</a:t>
            </a:r>
            <a:r>
              <a:rPr lang="en-GB" dirty="0"/>
              <a:t>, that is, (4, 7, 8, 11), (1, 7, 8, 11), (1, 2, 8, 11), and (0, 2, 8, 11). Each is of length four. Such a tree used in representing data is referred to as a data tree by computer programmers. </a:t>
            </a:r>
          </a:p>
        </p:txBody>
      </p:sp>
    </p:spTree>
    <p:extLst>
      <p:ext uri="{BB962C8B-B14F-4D97-AF65-F5344CB8AC3E}">
        <p14:creationId xmlns:p14="http://schemas.microsoft.com/office/powerpoint/2010/main" val="2037163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BD8A6-AF98-4B1A-D068-A26927EE8A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075A50-B100-6180-AED2-2A837218AF74}"/>
              </a:ext>
            </a:extLst>
          </p:cNvPr>
          <p:cNvSpPr>
            <a:spLocks noGrp="1"/>
          </p:cNvSpPr>
          <p:nvPr>
            <p:ph type="title"/>
          </p:nvPr>
        </p:nvSpPr>
        <p:spPr/>
        <p:txBody>
          <a:bodyPr/>
          <a:lstStyle/>
          <a:p>
            <a:r>
              <a:rPr lang="en-GH" dirty="0"/>
              <a:t>Tree of the monotonically increasing Sequence</a:t>
            </a:r>
            <a:endParaRPr lang="en-US" dirty="0"/>
          </a:p>
        </p:txBody>
      </p:sp>
      <p:pic>
        <p:nvPicPr>
          <p:cNvPr id="35" name="Content Placeholder 34">
            <a:extLst>
              <a:ext uri="{FF2B5EF4-FFF2-40B4-BE49-F238E27FC236}">
                <a16:creationId xmlns:a16="http://schemas.microsoft.com/office/drawing/2014/main" id="{80638511-7842-C824-C5F6-8A7E62D5161B}"/>
              </a:ext>
            </a:extLst>
          </p:cNvPr>
          <p:cNvPicPr>
            <a:picLocks noGrp="1" noChangeAspect="1"/>
          </p:cNvPicPr>
          <p:nvPr>
            <p:ph idx="1"/>
          </p:nvPr>
        </p:nvPicPr>
        <p:blipFill>
          <a:blip r:embed="rId2"/>
          <a:stretch>
            <a:fillRect/>
          </a:stretch>
        </p:blipFill>
        <p:spPr>
          <a:xfrm>
            <a:off x="2819400" y="1843051"/>
            <a:ext cx="6368271" cy="4406025"/>
          </a:xfrm>
        </p:spPr>
      </p:pic>
    </p:spTree>
    <p:extLst>
      <p:ext uri="{BB962C8B-B14F-4D97-AF65-F5344CB8AC3E}">
        <p14:creationId xmlns:p14="http://schemas.microsoft.com/office/powerpoint/2010/main" val="410120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p:txBody>
          <a:bodyPr/>
          <a:lstStyle/>
          <a:p>
            <a:r>
              <a:rPr lang="en-GB" dirty="0"/>
              <a:t>DISTANCE AND CENTERS IN A TREE</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971081"/>
            <a:ext cx="10515600" cy="4277995"/>
          </a:xfrm>
        </p:spPr>
        <p:txBody>
          <a:bodyPr>
            <a:normAutofit/>
          </a:bodyPr>
          <a:lstStyle/>
          <a:p>
            <a:r>
              <a:rPr lang="en-GB" dirty="0"/>
              <a:t>The tree in Fig. 3-7 has four vertices. </a:t>
            </a:r>
            <a:endParaRPr lang="en-GH" dirty="0"/>
          </a:p>
          <a:p>
            <a:r>
              <a:rPr lang="en-GB" dirty="0"/>
              <a:t>Intuitively, it seems that vertex b is located more “centrally” than any of the other three vertices.</a:t>
            </a:r>
            <a:r>
              <a:rPr lang="en-GH" dirty="0"/>
              <a:t> </a:t>
            </a:r>
          </a:p>
          <a:p>
            <a:r>
              <a:rPr lang="en-GB" dirty="0"/>
              <a:t>Inherent in the concept of a </a:t>
            </a:r>
            <a:r>
              <a:rPr lang="en-GB" dirty="0" err="1"/>
              <a:t>center</a:t>
            </a:r>
            <a:r>
              <a:rPr lang="en-GB" dirty="0"/>
              <a:t> is the idea of “distance,” so we must define distance before we can talk of a </a:t>
            </a:r>
            <a:r>
              <a:rPr lang="en-GB" dirty="0" err="1"/>
              <a:t>center</a:t>
            </a:r>
            <a:r>
              <a:rPr lang="en-GB" dirty="0"/>
              <a:t>.</a:t>
            </a:r>
            <a:endParaRPr lang="en-GH" dirty="0"/>
          </a:p>
          <a:p>
            <a:endParaRPr lang="en-GB" dirty="0"/>
          </a:p>
        </p:txBody>
      </p:sp>
      <p:pic>
        <p:nvPicPr>
          <p:cNvPr id="5" name="Picture 4">
            <a:extLst>
              <a:ext uri="{FF2B5EF4-FFF2-40B4-BE49-F238E27FC236}">
                <a16:creationId xmlns:a16="http://schemas.microsoft.com/office/drawing/2014/main" id="{99E136C6-7ED7-46EB-9D52-B1C5E1E0E631}"/>
              </a:ext>
            </a:extLst>
          </p:cNvPr>
          <p:cNvPicPr>
            <a:picLocks noChangeAspect="1"/>
          </p:cNvPicPr>
          <p:nvPr/>
        </p:nvPicPr>
        <p:blipFill>
          <a:blip r:embed="rId2"/>
          <a:stretch>
            <a:fillRect/>
          </a:stretch>
        </p:blipFill>
        <p:spPr>
          <a:xfrm>
            <a:off x="4807743" y="4269651"/>
            <a:ext cx="2614613" cy="1979425"/>
          </a:xfrm>
          <a:prstGeom prst="rect">
            <a:avLst/>
          </a:prstGeom>
        </p:spPr>
      </p:pic>
    </p:spTree>
    <p:extLst>
      <p:ext uri="{BB962C8B-B14F-4D97-AF65-F5344CB8AC3E}">
        <p14:creationId xmlns:p14="http://schemas.microsoft.com/office/powerpoint/2010/main" val="1830654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3156-26FF-0ED3-73D6-EEA02705732C}"/>
              </a:ext>
            </a:extLst>
          </p:cNvPr>
          <p:cNvSpPr>
            <a:spLocks noGrp="1"/>
          </p:cNvSpPr>
          <p:nvPr>
            <p:ph type="title"/>
          </p:nvPr>
        </p:nvSpPr>
        <p:spPr/>
        <p:txBody>
          <a:bodyPr/>
          <a:lstStyle/>
          <a:p>
            <a:r>
              <a:rPr lang="en-GH" dirty="0"/>
              <a:t>TREES</a:t>
            </a:r>
            <a:endParaRPr lang="en-US" dirty="0"/>
          </a:p>
        </p:txBody>
      </p:sp>
      <p:sp>
        <p:nvSpPr>
          <p:cNvPr id="3" name="Content Placeholder 2">
            <a:extLst>
              <a:ext uri="{FF2B5EF4-FFF2-40B4-BE49-F238E27FC236}">
                <a16:creationId xmlns:a16="http://schemas.microsoft.com/office/drawing/2014/main" id="{B5ADD6F6-B091-4085-4143-37BF067CFE1D}"/>
              </a:ext>
            </a:extLst>
          </p:cNvPr>
          <p:cNvSpPr>
            <a:spLocks noGrp="1"/>
          </p:cNvSpPr>
          <p:nvPr>
            <p:ph idx="1"/>
          </p:nvPr>
        </p:nvSpPr>
        <p:spPr/>
        <p:txBody>
          <a:bodyPr>
            <a:normAutofit/>
          </a:bodyPr>
          <a:lstStyle/>
          <a:p>
            <a:pPr marL="0" indent="0">
              <a:buNone/>
            </a:pPr>
            <a:r>
              <a:rPr lang="en-GH" b="1" dirty="0"/>
              <a:t>Lecture Outline</a:t>
            </a:r>
          </a:p>
          <a:p>
            <a:r>
              <a:rPr lang="en-GH" dirty="0"/>
              <a:t>What is A Tree?</a:t>
            </a:r>
          </a:p>
          <a:p>
            <a:r>
              <a:rPr lang="en-GH" dirty="0"/>
              <a:t>Pendant Vertices in a Tree</a:t>
            </a:r>
          </a:p>
          <a:p>
            <a:r>
              <a:rPr lang="en-GH" dirty="0"/>
              <a:t>Application of Trees in Programming</a:t>
            </a:r>
          </a:p>
          <a:p>
            <a:r>
              <a:rPr lang="en-GH" dirty="0"/>
              <a:t>Distance and Centres</a:t>
            </a:r>
          </a:p>
          <a:p>
            <a:r>
              <a:rPr lang="en-GH" dirty="0"/>
              <a:t>Binary Trees</a:t>
            </a:r>
          </a:p>
          <a:p>
            <a:r>
              <a:rPr lang="en-GH" dirty="0"/>
              <a:t>Spanning Trees</a:t>
            </a:r>
          </a:p>
          <a:p>
            <a:r>
              <a:rPr lang="en-GH" dirty="0"/>
              <a:t>Rank and Nullity</a:t>
            </a:r>
          </a:p>
          <a:p>
            <a:endParaRPr lang="en-GH" dirty="0"/>
          </a:p>
          <a:p>
            <a:endParaRPr lang="en-GB" dirty="0"/>
          </a:p>
        </p:txBody>
      </p:sp>
    </p:spTree>
    <p:extLst>
      <p:ext uri="{BB962C8B-B14F-4D97-AF65-F5344CB8AC3E}">
        <p14:creationId xmlns:p14="http://schemas.microsoft.com/office/powerpoint/2010/main" val="1958447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4B0F-AC45-C074-63A6-05075FAD3384}"/>
              </a:ext>
            </a:extLst>
          </p:cNvPr>
          <p:cNvSpPr>
            <a:spLocks noGrp="1"/>
          </p:cNvSpPr>
          <p:nvPr>
            <p:ph type="title"/>
          </p:nvPr>
        </p:nvSpPr>
        <p:spPr>
          <a:xfrm>
            <a:off x="838200" y="608924"/>
            <a:ext cx="10515600" cy="449855"/>
          </a:xfrm>
        </p:spPr>
        <p:txBody>
          <a:bodyPr>
            <a:normAutofit fontScale="90000"/>
          </a:bodyPr>
          <a:lstStyle/>
          <a:p>
            <a:r>
              <a:rPr lang="en-GH" b="1" dirty="0"/>
              <a:t>The Definition of Distance</a:t>
            </a:r>
            <a:endParaRPr lang="en-US" dirty="0"/>
          </a:p>
        </p:txBody>
      </p:sp>
      <p:sp>
        <p:nvSpPr>
          <p:cNvPr id="3" name="Content Placeholder 2">
            <a:extLst>
              <a:ext uri="{FF2B5EF4-FFF2-40B4-BE49-F238E27FC236}">
                <a16:creationId xmlns:a16="http://schemas.microsoft.com/office/drawing/2014/main" id="{2042BB35-5444-B42D-552C-555FC5328D83}"/>
              </a:ext>
            </a:extLst>
          </p:cNvPr>
          <p:cNvSpPr>
            <a:spLocks noGrp="1"/>
          </p:cNvSpPr>
          <p:nvPr>
            <p:ph idx="1"/>
          </p:nvPr>
        </p:nvSpPr>
        <p:spPr>
          <a:xfrm>
            <a:off x="838200" y="1249187"/>
            <a:ext cx="10515600" cy="3250624"/>
          </a:xfrm>
        </p:spPr>
        <p:txBody>
          <a:bodyPr>
            <a:normAutofit/>
          </a:bodyPr>
          <a:lstStyle/>
          <a:p>
            <a:r>
              <a:rPr lang="en-GB" dirty="0"/>
              <a:t>In a connected graph G, the distance d(vi , </a:t>
            </a:r>
            <a:r>
              <a:rPr lang="en-GB" dirty="0" err="1"/>
              <a:t>vj</a:t>
            </a:r>
            <a:r>
              <a:rPr lang="en-GB" dirty="0"/>
              <a:t> ) between two of its vertices vi and </a:t>
            </a:r>
            <a:r>
              <a:rPr lang="en-GB" dirty="0" err="1"/>
              <a:t>vj</a:t>
            </a:r>
            <a:r>
              <a:rPr lang="en-GB" dirty="0"/>
              <a:t> is the length of the shortest path (i.e., the number of edges in the shortest path) between them. </a:t>
            </a:r>
            <a:endParaRPr lang="en-GH" dirty="0"/>
          </a:p>
          <a:p>
            <a:r>
              <a:rPr lang="en-GB" dirty="0"/>
              <a:t>For instance, some of the paths between vertices v1 and v2 in Fig. 3-8 are (a, e), (a, c, f), (b, c, e), (b, f), (b, g, h), and (b, g, </a:t>
            </a:r>
            <a:r>
              <a:rPr lang="en-GB" dirty="0" err="1"/>
              <a:t>i</a:t>
            </a:r>
            <a:r>
              <a:rPr lang="en-GB" dirty="0"/>
              <a:t>, k). There are two shortest paths, (a, e) and (b, f), each of length two. Hence d(v1 , v2 ) = 2.</a:t>
            </a:r>
          </a:p>
        </p:txBody>
      </p:sp>
      <p:pic>
        <p:nvPicPr>
          <p:cNvPr id="9" name="Picture 8">
            <a:extLst>
              <a:ext uri="{FF2B5EF4-FFF2-40B4-BE49-F238E27FC236}">
                <a16:creationId xmlns:a16="http://schemas.microsoft.com/office/drawing/2014/main" id="{E594B6CA-D254-430F-8423-EF3F8BEE1C45}"/>
              </a:ext>
            </a:extLst>
          </p:cNvPr>
          <p:cNvPicPr>
            <a:picLocks noChangeAspect="1"/>
          </p:cNvPicPr>
          <p:nvPr/>
        </p:nvPicPr>
        <p:blipFill>
          <a:blip r:embed="rId2"/>
          <a:stretch>
            <a:fillRect/>
          </a:stretch>
        </p:blipFill>
        <p:spPr>
          <a:xfrm>
            <a:off x="3109912" y="3734098"/>
            <a:ext cx="5972175" cy="3383669"/>
          </a:xfrm>
          <a:prstGeom prst="rect">
            <a:avLst/>
          </a:prstGeom>
        </p:spPr>
      </p:pic>
    </p:spTree>
    <p:extLst>
      <p:ext uri="{BB962C8B-B14F-4D97-AF65-F5344CB8AC3E}">
        <p14:creationId xmlns:p14="http://schemas.microsoft.com/office/powerpoint/2010/main" val="1035725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EC55F-5262-B738-8146-80D619E99115}"/>
              </a:ext>
            </a:extLst>
          </p:cNvPr>
          <p:cNvSpPr>
            <a:spLocks noGrp="1"/>
          </p:cNvSpPr>
          <p:nvPr>
            <p:ph type="title"/>
          </p:nvPr>
        </p:nvSpPr>
        <p:spPr>
          <a:xfrm>
            <a:off x="838200" y="895584"/>
            <a:ext cx="10515600" cy="1075497"/>
          </a:xfrm>
        </p:spPr>
        <p:txBody>
          <a:bodyPr>
            <a:normAutofit/>
          </a:bodyPr>
          <a:lstStyle/>
          <a:p>
            <a:pPr>
              <a:lnSpc>
                <a:spcPct val="115000"/>
              </a:lnSpc>
              <a:spcAft>
                <a:spcPts val="800"/>
              </a:spcAft>
            </a:pPr>
            <a:r>
              <a:rPr lang="en-GH" dirty="0"/>
              <a:t>A Metric for Distance</a:t>
            </a:r>
            <a:endParaRPr lang="en-US" dirty="0"/>
          </a:p>
        </p:txBody>
      </p:sp>
      <p:sp>
        <p:nvSpPr>
          <p:cNvPr id="3" name="Content Placeholder 2">
            <a:extLst>
              <a:ext uri="{FF2B5EF4-FFF2-40B4-BE49-F238E27FC236}">
                <a16:creationId xmlns:a16="http://schemas.microsoft.com/office/drawing/2014/main" id="{38525D55-448B-0B32-05B7-4C6F4D3CCE0C}"/>
              </a:ext>
            </a:extLst>
          </p:cNvPr>
          <p:cNvSpPr>
            <a:spLocks noGrp="1"/>
          </p:cNvSpPr>
          <p:nvPr>
            <p:ph idx="1"/>
          </p:nvPr>
        </p:nvSpPr>
        <p:spPr/>
        <p:txBody>
          <a:bodyPr/>
          <a:lstStyle/>
          <a:p>
            <a:pPr marL="0" indent="0">
              <a:buNone/>
            </a:pPr>
            <a:r>
              <a:rPr lang="en-GB" dirty="0"/>
              <a:t>Before we can legitimately call a function f(x, y) of two variables a “distance” between them, this function must satisfy certain requirements. These are</a:t>
            </a:r>
            <a:endParaRPr lang="en-GH" dirty="0"/>
          </a:p>
          <a:p>
            <a:r>
              <a:rPr lang="en-GB" dirty="0"/>
              <a:t>Nonnegativity: f(x, y) ≥ 0, and f(x, y) = 0 if and only if x = y. </a:t>
            </a:r>
            <a:endParaRPr lang="en-GH" dirty="0"/>
          </a:p>
          <a:p>
            <a:r>
              <a:rPr lang="en-GB" dirty="0"/>
              <a:t>Symmetry: f(x, y) = f(x, y). </a:t>
            </a:r>
            <a:endParaRPr lang="en-GH" dirty="0"/>
          </a:p>
          <a:p>
            <a:r>
              <a:rPr lang="en-GB" dirty="0"/>
              <a:t>Triangle inequality: f(x, y) ≤ f(x, z) + f(z, y) for any z.</a:t>
            </a:r>
            <a:endParaRPr lang="en-GH" dirty="0"/>
          </a:p>
          <a:p>
            <a:endParaRPr lang="en-GH" b="1" dirty="0"/>
          </a:p>
          <a:p>
            <a:pPr marL="0" indent="0">
              <a:buNone/>
            </a:pPr>
            <a:r>
              <a:rPr lang="en-GB" dirty="0"/>
              <a:t>A function that satisfies these three conditions is called a metric</a:t>
            </a:r>
            <a:endParaRPr lang="en-US" b="1" dirty="0"/>
          </a:p>
        </p:txBody>
      </p:sp>
    </p:spTree>
    <p:extLst>
      <p:ext uri="{BB962C8B-B14F-4D97-AF65-F5344CB8AC3E}">
        <p14:creationId xmlns:p14="http://schemas.microsoft.com/office/powerpoint/2010/main" val="1289536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C7E3-AD9A-4A3D-BFDA-8A8ED2A9D6F1}"/>
              </a:ext>
            </a:extLst>
          </p:cNvPr>
          <p:cNvSpPr>
            <a:spLocks noGrp="1"/>
          </p:cNvSpPr>
          <p:nvPr>
            <p:ph type="title"/>
          </p:nvPr>
        </p:nvSpPr>
        <p:spPr/>
        <p:txBody>
          <a:bodyPr/>
          <a:lstStyle/>
          <a:p>
            <a:r>
              <a:rPr lang="en-GH" dirty="0"/>
              <a:t>R</a:t>
            </a:r>
            <a:r>
              <a:rPr lang="en-GB" dirty="0"/>
              <a:t>OOTED TREES</a:t>
            </a:r>
            <a:endParaRPr lang="en-GH" dirty="0"/>
          </a:p>
        </p:txBody>
      </p:sp>
      <p:sp>
        <p:nvSpPr>
          <p:cNvPr id="3" name="Content Placeholder 2">
            <a:extLst>
              <a:ext uri="{FF2B5EF4-FFF2-40B4-BE49-F238E27FC236}">
                <a16:creationId xmlns:a16="http://schemas.microsoft.com/office/drawing/2014/main" id="{4BDEDD75-A7AB-485E-9CF9-DDC8022E6567}"/>
              </a:ext>
            </a:extLst>
          </p:cNvPr>
          <p:cNvSpPr>
            <a:spLocks noGrp="1"/>
          </p:cNvSpPr>
          <p:nvPr>
            <p:ph idx="1"/>
          </p:nvPr>
        </p:nvSpPr>
        <p:spPr>
          <a:xfrm>
            <a:off x="838200" y="1934487"/>
            <a:ext cx="6082363" cy="4314589"/>
          </a:xfrm>
        </p:spPr>
        <p:txBody>
          <a:bodyPr>
            <a:noAutofit/>
          </a:bodyPr>
          <a:lstStyle/>
          <a:p>
            <a:pPr>
              <a:lnSpc>
                <a:spcPct val="100000"/>
              </a:lnSpc>
            </a:pPr>
            <a:r>
              <a:rPr lang="en-GB" sz="1800" dirty="0"/>
              <a:t>A tree in which one vertex (called the root) is distinguished from all the others</a:t>
            </a:r>
            <a:r>
              <a:rPr lang="en-GH" sz="1800" dirty="0"/>
              <a:t> </a:t>
            </a:r>
            <a:r>
              <a:rPr lang="en-GB" sz="1800" dirty="0"/>
              <a:t>is called a rooted tree</a:t>
            </a:r>
            <a:r>
              <a:rPr lang="en-GH" sz="1800" dirty="0"/>
              <a:t>.</a:t>
            </a:r>
          </a:p>
          <a:p>
            <a:pPr>
              <a:lnSpc>
                <a:spcPct val="100000"/>
              </a:lnSpc>
            </a:pPr>
            <a:r>
              <a:rPr lang="en-GB" sz="1200" dirty="0"/>
              <a:t>For instance, in Fig. 3-3 vertex N, from where all the mail goes out, is distinguished from the rest of the vertices. Hence N can be considered the root of the tree, and so the tree is rooted</a:t>
            </a:r>
            <a:endParaRPr lang="en-GH" sz="1200" dirty="0"/>
          </a:p>
          <a:p>
            <a:pPr>
              <a:lnSpc>
                <a:spcPct val="100000"/>
              </a:lnSpc>
            </a:pPr>
            <a:r>
              <a:rPr lang="en-GB" sz="1200" dirty="0"/>
              <a:t>Similarly, in Fig. 3-6 the start vertex may be considered as the root of the tree shown. In a diagram of a rooted tree, the root is generally marked distinctly</a:t>
            </a:r>
            <a:endParaRPr lang="en-GH" sz="1800" dirty="0"/>
          </a:p>
        </p:txBody>
      </p:sp>
      <p:pic>
        <p:nvPicPr>
          <p:cNvPr id="9" name="Picture 8">
            <a:extLst>
              <a:ext uri="{FF2B5EF4-FFF2-40B4-BE49-F238E27FC236}">
                <a16:creationId xmlns:a16="http://schemas.microsoft.com/office/drawing/2014/main" id="{4EA9C425-F3FE-4888-8E08-6BE1344CECD3}"/>
              </a:ext>
            </a:extLst>
          </p:cNvPr>
          <p:cNvPicPr>
            <a:picLocks noChangeAspect="1"/>
          </p:cNvPicPr>
          <p:nvPr/>
        </p:nvPicPr>
        <p:blipFill>
          <a:blip r:embed="rId2"/>
          <a:stretch>
            <a:fillRect/>
          </a:stretch>
        </p:blipFill>
        <p:spPr>
          <a:xfrm>
            <a:off x="7948612" y="608924"/>
            <a:ext cx="3190875" cy="2962275"/>
          </a:xfrm>
          <a:prstGeom prst="rect">
            <a:avLst/>
          </a:prstGeom>
        </p:spPr>
      </p:pic>
      <p:pic>
        <p:nvPicPr>
          <p:cNvPr id="11" name="Picture 10">
            <a:extLst>
              <a:ext uri="{FF2B5EF4-FFF2-40B4-BE49-F238E27FC236}">
                <a16:creationId xmlns:a16="http://schemas.microsoft.com/office/drawing/2014/main" id="{53EA4D44-C905-49F6-9B38-F2223F187FBF}"/>
              </a:ext>
            </a:extLst>
          </p:cNvPr>
          <p:cNvPicPr>
            <a:picLocks noChangeAspect="1"/>
          </p:cNvPicPr>
          <p:nvPr/>
        </p:nvPicPr>
        <p:blipFill>
          <a:blip r:embed="rId3"/>
          <a:stretch>
            <a:fillRect/>
          </a:stretch>
        </p:blipFill>
        <p:spPr>
          <a:xfrm>
            <a:off x="7043737" y="4137701"/>
            <a:ext cx="4133850" cy="1571625"/>
          </a:xfrm>
          <a:prstGeom prst="rect">
            <a:avLst/>
          </a:prstGeom>
        </p:spPr>
      </p:pic>
    </p:spTree>
    <p:extLst>
      <p:ext uri="{BB962C8B-B14F-4D97-AF65-F5344CB8AC3E}">
        <p14:creationId xmlns:p14="http://schemas.microsoft.com/office/powerpoint/2010/main" val="1148727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6BD1-EA38-4091-B212-BC876287DC02}"/>
              </a:ext>
            </a:extLst>
          </p:cNvPr>
          <p:cNvSpPr>
            <a:spLocks noGrp="1"/>
          </p:cNvSpPr>
          <p:nvPr>
            <p:ph type="title"/>
          </p:nvPr>
        </p:nvSpPr>
        <p:spPr>
          <a:xfrm>
            <a:off x="838200" y="921026"/>
            <a:ext cx="10515600" cy="522043"/>
          </a:xfrm>
        </p:spPr>
        <p:txBody>
          <a:bodyPr>
            <a:normAutofit fontScale="90000"/>
          </a:bodyPr>
          <a:lstStyle/>
          <a:p>
            <a:pPr>
              <a:lnSpc>
                <a:spcPct val="115000"/>
              </a:lnSpc>
              <a:spcAft>
                <a:spcPts val="800"/>
              </a:spcAft>
            </a:pPr>
            <a:r>
              <a:rPr lang="en-GB" dirty="0"/>
              <a:t>Binary Trees</a:t>
            </a:r>
            <a:endParaRPr lang="en-GH" dirty="0"/>
          </a:p>
        </p:txBody>
      </p:sp>
      <p:sp>
        <p:nvSpPr>
          <p:cNvPr id="3" name="Content Placeholder 2">
            <a:extLst>
              <a:ext uri="{FF2B5EF4-FFF2-40B4-BE49-F238E27FC236}">
                <a16:creationId xmlns:a16="http://schemas.microsoft.com/office/drawing/2014/main" id="{C8E8F84B-C9A1-4EAB-A4B6-5F569BF1DFB6}"/>
              </a:ext>
            </a:extLst>
          </p:cNvPr>
          <p:cNvSpPr>
            <a:spLocks noGrp="1"/>
          </p:cNvSpPr>
          <p:nvPr>
            <p:ph idx="1"/>
          </p:nvPr>
        </p:nvSpPr>
        <p:spPr>
          <a:xfrm>
            <a:off x="838200" y="1547012"/>
            <a:ext cx="10515600" cy="4389962"/>
          </a:xfrm>
        </p:spPr>
        <p:txBody>
          <a:bodyPr>
            <a:noAutofit/>
          </a:bodyPr>
          <a:lstStyle/>
          <a:p>
            <a:pPr algn="just">
              <a:lnSpc>
                <a:spcPct val="100000"/>
              </a:lnSpc>
              <a:spcAft>
                <a:spcPts val="800"/>
              </a:spcAft>
            </a:pPr>
            <a:r>
              <a:rPr lang="en-GB" sz="1100" dirty="0"/>
              <a:t>A special class of rooted trees, called binary rooted trees, is of particular interest since they are extensively used in the study of computer search methods, binary identification problems, and variable-length binary codes</a:t>
            </a:r>
            <a:endParaRPr lang="en-GH" sz="1100" dirty="0"/>
          </a:p>
          <a:p>
            <a:pPr algn="just">
              <a:lnSpc>
                <a:spcPct val="100000"/>
              </a:lnSpc>
              <a:spcAft>
                <a:spcPts val="800"/>
              </a:spcAft>
            </a:pPr>
            <a:r>
              <a:rPr lang="en-GB" sz="1600" dirty="0"/>
              <a:t>A binary tree is defined as a tree in which there is exactly one vertex of degree two, and each of the remaining vertices is of degree one or three (Fig. 3- 12)</a:t>
            </a:r>
            <a:endParaRPr lang="en-GH" sz="1100" dirty="0"/>
          </a:p>
          <a:p>
            <a:pPr algn="just">
              <a:lnSpc>
                <a:spcPct val="100000"/>
              </a:lnSpc>
              <a:spcAft>
                <a:spcPts val="800"/>
              </a:spcAft>
            </a:pPr>
            <a:endParaRPr lang="en-GH" sz="2400" dirty="0"/>
          </a:p>
        </p:txBody>
      </p:sp>
      <p:pic>
        <p:nvPicPr>
          <p:cNvPr id="17" name="Picture 16">
            <a:extLst>
              <a:ext uri="{FF2B5EF4-FFF2-40B4-BE49-F238E27FC236}">
                <a16:creationId xmlns:a16="http://schemas.microsoft.com/office/drawing/2014/main" id="{6BDDBC72-A323-4817-A0F2-AB28AE94DA87}"/>
              </a:ext>
            </a:extLst>
          </p:cNvPr>
          <p:cNvPicPr>
            <a:picLocks noChangeAspect="1"/>
          </p:cNvPicPr>
          <p:nvPr/>
        </p:nvPicPr>
        <p:blipFill>
          <a:blip r:embed="rId2"/>
          <a:stretch>
            <a:fillRect/>
          </a:stretch>
        </p:blipFill>
        <p:spPr>
          <a:xfrm>
            <a:off x="4152900" y="3176587"/>
            <a:ext cx="2552700" cy="1990725"/>
          </a:xfrm>
          <a:prstGeom prst="rect">
            <a:avLst/>
          </a:prstGeom>
        </p:spPr>
      </p:pic>
    </p:spTree>
    <p:extLst>
      <p:ext uri="{BB962C8B-B14F-4D97-AF65-F5344CB8AC3E}">
        <p14:creationId xmlns:p14="http://schemas.microsoft.com/office/powerpoint/2010/main" val="1573741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PROPERTIES OF BINARY TREES</a:t>
            </a:r>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p:txBody>
          <a:bodyPr>
            <a:normAutofit/>
          </a:bodyPr>
          <a:lstStyle/>
          <a:p>
            <a:r>
              <a:rPr lang="en-GB" dirty="0"/>
              <a:t>The number of vertices n in a binary tree is always odd. This is because there is exactly one vertex of even degree, and the remaining n − 1 vertices are of odd degrees.</a:t>
            </a:r>
            <a:endParaRPr lang="en-GH" dirty="0"/>
          </a:p>
          <a:p>
            <a:r>
              <a:rPr lang="en-GB" dirty="0"/>
              <a:t>Let p be the number of pendant vertices in a binary tree T. Then n − p − 1 is the number of vertices of degree three. Therefore, the number of edges in T equals</a:t>
            </a:r>
            <a:endParaRPr lang="en-GH" dirty="0"/>
          </a:p>
          <a:p>
            <a:endParaRPr lang="en-GH" dirty="0"/>
          </a:p>
          <a:p>
            <a:r>
              <a:rPr lang="en-GH" dirty="0"/>
              <a:t>Hence </a:t>
            </a:r>
            <a:r>
              <a:rPr lang="en-GB" dirty="0"/>
              <a:t> </a:t>
            </a:r>
            <a:r>
              <a:rPr lang="en-GH" dirty="0">
                <a:latin typeface="Calibri" panose="020F0502020204030204" pitchFamily="34" charset="0"/>
              </a:rPr>
              <a:t> </a:t>
            </a:r>
            <a:endParaRPr lang="en-GH" dirty="0"/>
          </a:p>
        </p:txBody>
      </p:sp>
      <p:pic>
        <p:nvPicPr>
          <p:cNvPr id="9" name="Picture 8">
            <a:extLst>
              <a:ext uri="{FF2B5EF4-FFF2-40B4-BE49-F238E27FC236}">
                <a16:creationId xmlns:a16="http://schemas.microsoft.com/office/drawing/2014/main" id="{8E93E215-9BCA-4237-91C9-FF920529ECD0}"/>
              </a:ext>
            </a:extLst>
          </p:cNvPr>
          <p:cNvPicPr>
            <a:picLocks noChangeAspect="1"/>
          </p:cNvPicPr>
          <p:nvPr/>
        </p:nvPicPr>
        <p:blipFill>
          <a:blip r:embed="rId2"/>
          <a:stretch>
            <a:fillRect/>
          </a:stretch>
        </p:blipFill>
        <p:spPr>
          <a:xfrm>
            <a:off x="4429125" y="4091028"/>
            <a:ext cx="3913392" cy="823872"/>
          </a:xfrm>
          <a:prstGeom prst="rect">
            <a:avLst/>
          </a:prstGeom>
        </p:spPr>
      </p:pic>
      <p:pic>
        <p:nvPicPr>
          <p:cNvPr id="11" name="Picture 10">
            <a:extLst>
              <a:ext uri="{FF2B5EF4-FFF2-40B4-BE49-F238E27FC236}">
                <a16:creationId xmlns:a16="http://schemas.microsoft.com/office/drawing/2014/main" id="{E8C6A2B5-DD47-45AA-BEED-8791EAF53AAA}"/>
              </a:ext>
            </a:extLst>
          </p:cNvPr>
          <p:cNvPicPr>
            <a:picLocks noChangeAspect="1"/>
          </p:cNvPicPr>
          <p:nvPr/>
        </p:nvPicPr>
        <p:blipFill>
          <a:blip r:embed="rId3"/>
          <a:stretch>
            <a:fillRect/>
          </a:stretch>
        </p:blipFill>
        <p:spPr>
          <a:xfrm>
            <a:off x="2214562" y="5034551"/>
            <a:ext cx="3116979" cy="823871"/>
          </a:xfrm>
          <a:prstGeom prst="rect">
            <a:avLst/>
          </a:prstGeom>
        </p:spPr>
      </p:pic>
    </p:spTree>
    <p:extLst>
      <p:ext uri="{BB962C8B-B14F-4D97-AF65-F5344CB8AC3E}">
        <p14:creationId xmlns:p14="http://schemas.microsoft.com/office/powerpoint/2010/main" val="3737799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APPLICATION OF BINARY TREES</a:t>
            </a:r>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10515600" cy="4683396"/>
          </a:xfrm>
        </p:spPr>
        <p:txBody>
          <a:bodyPr>
            <a:normAutofit lnSpcReduction="10000"/>
          </a:bodyPr>
          <a:lstStyle/>
          <a:p>
            <a:r>
              <a:rPr lang="en-GB" dirty="0"/>
              <a:t>One of the most straightforward applications of binary trees is in search procedures. Each vertex of a binary tree represents a test with two possible outcomes. We start at the root, and the outcome of the test at the root sends us to one of the two vertices at the next level, where further tests are made, and so on. </a:t>
            </a:r>
            <a:endParaRPr lang="en-GH" dirty="0"/>
          </a:p>
          <a:p>
            <a:r>
              <a:rPr lang="en-GB" dirty="0"/>
              <a:t>Reaching a specified pendant vertex (the goal of the search) terminates the search. For such a search procedure it is often important to construct a binary tree in which, for a given number of vertices n, the vertex farthest from the root is as close to the root as possible. Clearly, there can be only one vertex (the root) at level 0, at most two vertices at level 1, at most four vertices at level 2, and so on. </a:t>
            </a:r>
            <a:endParaRPr lang="en-GH" dirty="0"/>
          </a:p>
        </p:txBody>
      </p:sp>
    </p:spTree>
    <p:extLst>
      <p:ext uri="{BB962C8B-B14F-4D97-AF65-F5344CB8AC3E}">
        <p14:creationId xmlns:p14="http://schemas.microsoft.com/office/powerpoint/2010/main" val="2474738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APPLICATION OF BINARY TREES (</a:t>
            </a:r>
            <a:r>
              <a:rPr lang="en-GH" dirty="0" err="1"/>
              <a:t>Cont</a:t>
            </a:r>
            <a:r>
              <a:rPr lang="en-GH" dirty="0"/>
              <a:t>’)</a:t>
            </a:r>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10515600" cy="4683396"/>
          </a:xfrm>
        </p:spPr>
        <p:txBody>
          <a:bodyPr>
            <a:normAutofit/>
          </a:bodyPr>
          <a:lstStyle/>
          <a:p>
            <a:r>
              <a:rPr lang="en-GB" dirty="0"/>
              <a:t>Therefore, the maximum number of vertices possible in a k-level binary tree is</a:t>
            </a:r>
            <a:r>
              <a:rPr lang="en-GH" dirty="0"/>
              <a:t> </a:t>
            </a:r>
          </a:p>
          <a:p>
            <a:r>
              <a:rPr lang="en-GB" dirty="0"/>
              <a:t>The maximum level, </a:t>
            </a:r>
            <a:r>
              <a:rPr lang="en-GB" dirty="0" err="1"/>
              <a:t>lmax</a:t>
            </a:r>
            <a:r>
              <a:rPr lang="en-GB" dirty="0"/>
              <a:t> , of any vertex in a binary tree is called the height of the tree. It is easy to see that the minimum possible height of an n-vertex binary tree is</a:t>
            </a:r>
            <a:endParaRPr lang="en-GH" dirty="0"/>
          </a:p>
          <a:p>
            <a:endParaRPr lang="en-GH" dirty="0"/>
          </a:p>
          <a:p>
            <a:endParaRPr lang="en-GH" dirty="0"/>
          </a:p>
          <a:p>
            <a:r>
              <a:rPr lang="en-GB" dirty="0"/>
              <a:t>where [n] denotes the smallest integer greater than or equal to n.</a:t>
            </a:r>
            <a:r>
              <a:rPr lang="en-GH" dirty="0"/>
              <a:t> </a:t>
            </a:r>
          </a:p>
        </p:txBody>
      </p:sp>
      <p:pic>
        <p:nvPicPr>
          <p:cNvPr id="5" name="Picture 4">
            <a:extLst>
              <a:ext uri="{FF2B5EF4-FFF2-40B4-BE49-F238E27FC236}">
                <a16:creationId xmlns:a16="http://schemas.microsoft.com/office/drawing/2014/main" id="{BB8ABF28-746D-4E81-9F2F-16D72967C30D}"/>
              </a:ext>
            </a:extLst>
          </p:cNvPr>
          <p:cNvPicPr>
            <a:picLocks noChangeAspect="1"/>
          </p:cNvPicPr>
          <p:nvPr/>
        </p:nvPicPr>
        <p:blipFill>
          <a:blip r:embed="rId2"/>
          <a:stretch>
            <a:fillRect/>
          </a:stretch>
        </p:blipFill>
        <p:spPr>
          <a:xfrm>
            <a:off x="3257549" y="2024062"/>
            <a:ext cx="2690951" cy="414338"/>
          </a:xfrm>
          <a:prstGeom prst="rect">
            <a:avLst/>
          </a:prstGeom>
        </p:spPr>
      </p:pic>
      <p:pic>
        <p:nvPicPr>
          <p:cNvPr id="7" name="Picture 6">
            <a:extLst>
              <a:ext uri="{FF2B5EF4-FFF2-40B4-BE49-F238E27FC236}">
                <a16:creationId xmlns:a16="http://schemas.microsoft.com/office/drawing/2014/main" id="{C920BA4D-D113-4D0D-9950-792FD35AB0C7}"/>
              </a:ext>
            </a:extLst>
          </p:cNvPr>
          <p:cNvPicPr>
            <a:picLocks noChangeAspect="1"/>
          </p:cNvPicPr>
          <p:nvPr/>
        </p:nvPicPr>
        <p:blipFill>
          <a:blip r:embed="rId3"/>
          <a:stretch>
            <a:fillRect/>
          </a:stretch>
        </p:blipFill>
        <p:spPr>
          <a:xfrm>
            <a:off x="5367337" y="3338511"/>
            <a:ext cx="5614988" cy="942975"/>
          </a:xfrm>
          <a:prstGeom prst="rect">
            <a:avLst/>
          </a:prstGeom>
        </p:spPr>
      </p:pic>
    </p:spTree>
    <p:extLst>
      <p:ext uri="{BB962C8B-B14F-4D97-AF65-F5344CB8AC3E}">
        <p14:creationId xmlns:p14="http://schemas.microsoft.com/office/powerpoint/2010/main" val="2506566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APPLICATION OF BINARY TREES (</a:t>
            </a:r>
            <a:r>
              <a:rPr lang="en-GH" dirty="0" err="1"/>
              <a:t>Cont</a:t>
            </a:r>
            <a:r>
              <a:rPr lang="en-GH" dirty="0"/>
              <a:t>’)</a:t>
            </a:r>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10515600" cy="4683396"/>
          </a:xfrm>
        </p:spPr>
        <p:txBody>
          <a:bodyPr>
            <a:normAutofit/>
          </a:bodyPr>
          <a:lstStyle/>
          <a:p>
            <a:r>
              <a:rPr lang="en-GB" dirty="0"/>
              <a:t>On the other hand, to construct a binary tree for a given n such that the farthest vertex is as far as possible from the root, we must have exactly two vertices at each level, except at the 0 level. Therefore,</a:t>
            </a:r>
            <a:endParaRPr lang="en-GH" dirty="0"/>
          </a:p>
          <a:p>
            <a:pPr marL="0" indent="0">
              <a:buNone/>
            </a:pPr>
            <a:endParaRPr lang="en-GH" dirty="0"/>
          </a:p>
        </p:txBody>
      </p:sp>
      <p:pic>
        <p:nvPicPr>
          <p:cNvPr id="6" name="Picture 5">
            <a:extLst>
              <a:ext uri="{FF2B5EF4-FFF2-40B4-BE49-F238E27FC236}">
                <a16:creationId xmlns:a16="http://schemas.microsoft.com/office/drawing/2014/main" id="{B8D2A304-6250-4B41-863B-8ACB6E475690}"/>
              </a:ext>
            </a:extLst>
          </p:cNvPr>
          <p:cNvPicPr>
            <a:picLocks noChangeAspect="1"/>
          </p:cNvPicPr>
          <p:nvPr/>
        </p:nvPicPr>
        <p:blipFill>
          <a:blip r:embed="rId2"/>
          <a:stretch>
            <a:fillRect/>
          </a:stretch>
        </p:blipFill>
        <p:spPr>
          <a:xfrm>
            <a:off x="2372657" y="3315512"/>
            <a:ext cx="7797204" cy="1183734"/>
          </a:xfrm>
          <a:prstGeom prst="rect">
            <a:avLst/>
          </a:prstGeom>
        </p:spPr>
      </p:pic>
    </p:spTree>
    <p:extLst>
      <p:ext uri="{BB962C8B-B14F-4D97-AF65-F5344CB8AC3E}">
        <p14:creationId xmlns:p14="http://schemas.microsoft.com/office/powerpoint/2010/main" val="861775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APPLICATION OF BINARY TREES (</a:t>
            </a:r>
            <a:r>
              <a:rPr lang="en-GH" dirty="0" err="1"/>
              <a:t>Cont</a:t>
            </a:r>
            <a:r>
              <a:rPr lang="en-GH" dirty="0"/>
              <a:t>’)</a:t>
            </a:r>
          </a:p>
        </p:txBody>
      </p:sp>
      <p:pic>
        <p:nvPicPr>
          <p:cNvPr id="5" name="Content Placeholder 4">
            <a:extLst>
              <a:ext uri="{FF2B5EF4-FFF2-40B4-BE49-F238E27FC236}">
                <a16:creationId xmlns:a16="http://schemas.microsoft.com/office/drawing/2014/main" id="{9129EA64-7145-49EE-8B8E-8D2C7D22807B}"/>
              </a:ext>
            </a:extLst>
          </p:cNvPr>
          <p:cNvPicPr>
            <a:picLocks noGrp="1" noChangeAspect="1"/>
          </p:cNvPicPr>
          <p:nvPr>
            <p:ph idx="1"/>
          </p:nvPr>
        </p:nvPicPr>
        <p:blipFill>
          <a:blip r:embed="rId2"/>
          <a:stretch>
            <a:fillRect/>
          </a:stretch>
        </p:blipFill>
        <p:spPr>
          <a:xfrm>
            <a:off x="2700337" y="2141667"/>
            <a:ext cx="6791325" cy="4363788"/>
          </a:xfrm>
        </p:spPr>
      </p:pic>
      <p:sp>
        <p:nvSpPr>
          <p:cNvPr id="8" name="TextBox 7">
            <a:extLst>
              <a:ext uri="{FF2B5EF4-FFF2-40B4-BE49-F238E27FC236}">
                <a16:creationId xmlns:a16="http://schemas.microsoft.com/office/drawing/2014/main" id="{24147EA3-7326-4192-935D-B93B3BE8AADC}"/>
              </a:ext>
            </a:extLst>
          </p:cNvPr>
          <p:cNvSpPr txBox="1"/>
          <p:nvPr/>
        </p:nvSpPr>
        <p:spPr>
          <a:xfrm>
            <a:off x="876300" y="1772335"/>
            <a:ext cx="10153650" cy="369332"/>
          </a:xfrm>
          <a:prstGeom prst="rect">
            <a:avLst/>
          </a:prstGeom>
          <a:noFill/>
        </p:spPr>
        <p:txBody>
          <a:bodyPr wrap="square">
            <a:spAutoFit/>
          </a:bodyPr>
          <a:lstStyle/>
          <a:p>
            <a:r>
              <a:rPr lang="en-GB" dirty="0"/>
              <a:t>For n = 11, binary trees realizing both these extremes are shown in Fig. 3-13.</a:t>
            </a:r>
            <a:endParaRPr lang="en-GH" dirty="0"/>
          </a:p>
        </p:txBody>
      </p:sp>
    </p:spTree>
    <p:extLst>
      <p:ext uri="{BB962C8B-B14F-4D97-AF65-F5344CB8AC3E}">
        <p14:creationId xmlns:p14="http://schemas.microsoft.com/office/powerpoint/2010/main" val="422340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APPLICATION OF BINARY TREES (</a:t>
            </a:r>
            <a:r>
              <a:rPr lang="en-GH" dirty="0" err="1"/>
              <a:t>Cont</a:t>
            </a:r>
            <a:r>
              <a:rPr lang="en-GH" dirty="0"/>
              <a:t>’)</a:t>
            </a:r>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5257800" cy="4683396"/>
          </a:xfrm>
        </p:spPr>
        <p:txBody>
          <a:bodyPr>
            <a:normAutofit/>
          </a:bodyPr>
          <a:lstStyle/>
          <a:p>
            <a:r>
              <a:rPr lang="en-GB" dirty="0"/>
              <a:t>In analysis of algorithms we are generally interested in computing the sum of the levels of all pendant vertices. This quantity, known as the path length (or external path length) of a tree, can be defined as the sum of the path lengths from the root to all pendant vertices. The path length of the binary tree in Fig. 3- 12, for example, is</a:t>
            </a:r>
            <a:endParaRPr lang="en-GH" dirty="0"/>
          </a:p>
        </p:txBody>
      </p:sp>
      <p:pic>
        <p:nvPicPr>
          <p:cNvPr id="5" name="Picture 4">
            <a:extLst>
              <a:ext uri="{FF2B5EF4-FFF2-40B4-BE49-F238E27FC236}">
                <a16:creationId xmlns:a16="http://schemas.microsoft.com/office/drawing/2014/main" id="{A1FD6586-B157-496D-A1BD-6B8962100CBA}"/>
              </a:ext>
            </a:extLst>
          </p:cNvPr>
          <p:cNvPicPr>
            <a:picLocks noChangeAspect="1"/>
          </p:cNvPicPr>
          <p:nvPr/>
        </p:nvPicPr>
        <p:blipFill>
          <a:blip r:embed="rId2"/>
          <a:stretch>
            <a:fillRect/>
          </a:stretch>
        </p:blipFill>
        <p:spPr>
          <a:xfrm>
            <a:off x="3912568" y="5533751"/>
            <a:ext cx="2926381" cy="569371"/>
          </a:xfrm>
          <a:prstGeom prst="rect">
            <a:avLst/>
          </a:prstGeom>
        </p:spPr>
      </p:pic>
      <p:pic>
        <p:nvPicPr>
          <p:cNvPr id="8" name="Picture 7">
            <a:extLst>
              <a:ext uri="{FF2B5EF4-FFF2-40B4-BE49-F238E27FC236}">
                <a16:creationId xmlns:a16="http://schemas.microsoft.com/office/drawing/2014/main" id="{711ACE7B-82F1-4CF8-AE7C-DA653CA4E1EC}"/>
              </a:ext>
            </a:extLst>
          </p:cNvPr>
          <p:cNvPicPr>
            <a:picLocks noChangeAspect="1"/>
          </p:cNvPicPr>
          <p:nvPr/>
        </p:nvPicPr>
        <p:blipFill>
          <a:blip r:embed="rId3"/>
          <a:stretch>
            <a:fillRect/>
          </a:stretch>
        </p:blipFill>
        <p:spPr>
          <a:xfrm>
            <a:off x="6169316" y="1699708"/>
            <a:ext cx="5184484" cy="3688088"/>
          </a:xfrm>
          <a:prstGeom prst="rect">
            <a:avLst/>
          </a:prstGeom>
        </p:spPr>
      </p:pic>
    </p:spTree>
    <p:extLst>
      <p:ext uri="{BB962C8B-B14F-4D97-AF65-F5344CB8AC3E}">
        <p14:creationId xmlns:p14="http://schemas.microsoft.com/office/powerpoint/2010/main" val="154198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E0D1A-63AB-4B27-B62E-E70068BEB88F}"/>
              </a:ext>
            </a:extLst>
          </p:cNvPr>
          <p:cNvSpPr>
            <a:spLocks noGrp="1"/>
          </p:cNvSpPr>
          <p:nvPr>
            <p:ph type="title"/>
          </p:nvPr>
        </p:nvSpPr>
        <p:spPr>
          <a:xfrm>
            <a:off x="838200" y="608924"/>
            <a:ext cx="10515600" cy="570947"/>
          </a:xfrm>
        </p:spPr>
        <p:txBody>
          <a:bodyPr>
            <a:normAutofit fontScale="90000"/>
          </a:bodyPr>
          <a:lstStyle/>
          <a:p>
            <a:r>
              <a:rPr lang="en-GB" dirty="0"/>
              <a:t>W</a:t>
            </a:r>
            <a:r>
              <a:rPr lang="en-GH" dirty="0"/>
              <a:t>hat is a Tree?</a:t>
            </a:r>
          </a:p>
        </p:txBody>
      </p:sp>
      <p:sp>
        <p:nvSpPr>
          <p:cNvPr id="3" name="Content Placeholder 2">
            <a:extLst>
              <a:ext uri="{FF2B5EF4-FFF2-40B4-BE49-F238E27FC236}">
                <a16:creationId xmlns:a16="http://schemas.microsoft.com/office/drawing/2014/main" id="{EDCB9628-7201-40FA-A9FF-DAE74448DB86}"/>
              </a:ext>
            </a:extLst>
          </p:cNvPr>
          <p:cNvSpPr>
            <a:spLocks noGrp="1"/>
          </p:cNvSpPr>
          <p:nvPr>
            <p:ph idx="1"/>
          </p:nvPr>
        </p:nvSpPr>
        <p:spPr>
          <a:xfrm>
            <a:off x="838200" y="1179871"/>
            <a:ext cx="10515600" cy="5069206"/>
          </a:xfrm>
        </p:spPr>
        <p:txBody>
          <a:bodyPr>
            <a:normAutofit/>
          </a:bodyPr>
          <a:lstStyle/>
          <a:p>
            <a:r>
              <a:rPr lang="en-GB" dirty="0"/>
              <a:t>A tree is a connected graph without any circuits.</a:t>
            </a:r>
            <a:endParaRPr lang="en-GH" dirty="0"/>
          </a:p>
          <a:p>
            <a:r>
              <a:rPr lang="en-GB" dirty="0"/>
              <a:t>The graph in Fig. 3-1, for instance, is a tree. Trees with one, two, three, and four vertices are shown in Fig. 3-2.</a:t>
            </a:r>
            <a:endParaRPr lang="en-GH" dirty="0"/>
          </a:p>
          <a:p>
            <a:r>
              <a:rPr lang="en-GH" dirty="0"/>
              <a:t>A</a:t>
            </a:r>
            <a:r>
              <a:rPr lang="en-GB" dirty="0"/>
              <a:t> graph must have at least one vertex, and therefore so must a tree. Some authors allow the null tree, a tree without any vertices</a:t>
            </a:r>
            <a:endParaRPr lang="en-GH" dirty="0"/>
          </a:p>
          <a:p>
            <a:endParaRPr lang="en-GH" dirty="0"/>
          </a:p>
        </p:txBody>
      </p:sp>
      <p:pic>
        <p:nvPicPr>
          <p:cNvPr id="5" name="Picture 4">
            <a:extLst>
              <a:ext uri="{FF2B5EF4-FFF2-40B4-BE49-F238E27FC236}">
                <a16:creationId xmlns:a16="http://schemas.microsoft.com/office/drawing/2014/main" id="{10EE94FC-5796-407A-8225-77F3B1D67A8E}"/>
              </a:ext>
            </a:extLst>
          </p:cNvPr>
          <p:cNvPicPr>
            <a:picLocks noChangeAspect="1"/>
          </p:cNvPicPr>
          <p:nvPr/>
        </p:nvPicPr>
        <p:blipFill>
          <a:blip r:embed="rId2"/>
          <a:stretch>
            <a:fillRect/>
          </a:stretch>
        </p:blipFill>
        <p:spPr>
          <a:xfrm>
            <a:off x="3715657" y="3429001"/>
            <a:ext cx="4717143" cy="2820076"/>
          </a:xfrm>
          <a:prstGeom prst="rect">
            <a:avLst/>
          </a:prstGeom>
        </p:spPr>
      </p:pic>
    </p:spTree>
    <p:extLst>
      <p:ext uri="{BB962C8B-B14F-4D97-AF65-F5344CB8AC3E}">
        <p14:creationId xmlns:p14="http://schemas.microsoft.com/office/powerpoint/2010/main" val="3052123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APPLICATION OF BINARY TREES (</a:t>
            </a:r>
            <a:r>
              <a:rPr lang="en-GH" dirty="0" err="1"/>
              <a:t>Cont</a:t>
            </a:r>
            <a:r>
              <a:rPr lang="en-GH" dirty="0"/>
              <a:t>’)</a:t>
            </a:r>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10515600" cy="4683396"/>
          </a:xfrm>
        </p:spPr>
        <p:txBody>
          <a:bodyPr>
            <a:normAutofit/>
          </a:bodyPr>
          <a:lstStyle/>
          <a:p>
            <a:r>
              <a:rPr lang="en-GB" dirty="0"/>
              <a:t>The path lengths of trees in Figs. 3-13(a) and (b) are 16 and 20, respectively. The importance of the path length of a tree lies in the fact that this quantity is often directly related to the execution time of an algorithm. </a:t>
            </a:r>
            <a:endParaRPr lang="en-GH" dirty="0"/>
          </a:p>
          <a:p>
            <a:r>
              <a:rPr lang="en-GB" dirty="0"/>
              <a:t>It can be shown that the type of binary tree in Fig. 3-13(a) yields the minimum path length for a given n. Weighted Path Length: In some applications, every pendant vertex </a:t>
            </a:r>
            <a:r>
              <a:rPr lang="en-GB" dirty="0" err="1"/>
              <a:t>vj</a:t>
            </a:r>
            <a:r>
              <a:rPr lang="en-GB" dirty="0"/>
              <a:t> of a binary tree has associated with it a positive real number </a:t>
            </a:r>
            <a:r>
              <a:rPr lang="en-GB" dirty="0" err="1"/>
              <a:t>wj</a:t>
            </a:r>
            <a:r>
              <a:rPr lang="en-GB" dirty="0"/>
              <a:t> . </a:t>
            </a:r>
            <a:endParaRPr lang="en-GH" dirty="0"/>
          </a:p>
        </p:txBody>
      </p:sp>
    </p:spTree>
    <p:extLst>
      <p:ext uri="{BB962C8B-B14F-4D97-AF65-F5344CB8AC3E}">
        <p14:creationId xmlns:p14="http://schemas.microsoft.com/office/powerpoint/2010/main" val="4140090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0159-3F00-42CD-A539-E322127D5B86}"/>
              </a:ext>
            </a:extLst>
          </p:cNvPr>
          <p:cNvSpPr>
            <a:spLocks noGrp="1"/>
          </p:cNvSpPr>
          <p:nvPr>
            <p:ph type="title"/>
          </p:nvPr>
        </p:nvSpPr>
        <p:spPr>
          <a:xfrm>
            <a:off x="838200" y="754878"/>
            <a:ext cx="10515600" cy="810802"/>
          </a:xfrm>
        </p:spPr>
        <p:txBody>
          <a:bodyPr>
            <a:normAutofit fontScale="90000"/>
          </a:bodyPr>
          <a:lstStyle/>
          <a:p>
            <a:pPr>
              <a:lnSpc>
                <a:spcPct val="115000"/>
              </a:lnSpc>
              <a:spcAft>
                <a:spcPts val="800"/>
              </a:spcAft>
            </a:pPr>
            <a:r>
              <a:rPr lang="en-GH" dirty="0"/>
              <a:t>APPLICATION OF BINARY TREES (</a:t>
            </a:r>
            <a:r>
              <a:rPr lang="en-GH" dirty="0" err="1"/>
              <a:t>Cont</a:t>
            </a:r>
            <a:r>
              <a:rPr lang="en-GH" dirty="0"/>
              <a:t>’)</a:t>
            </a:r>
          </a:p>
        </p:txBody>
      </p:sp>
      <p:sp>
        <p:nvSpPr>
          <p:cNvPr id="3" name="Content Placeholder 2">
            <a:extLst>
              <a:ext uri="{FF2B5EF4-FFF2-40B4-BE49-F238E27FC236}">
                <a16:creationId xmlns:a16="http://schemas.microsoft.com/office/drawing/2014/main" id="{2E574414-71F8-4425-8E29-BAEDE0042967}"/>
              </a:ext>
            </a:extLst>
          </p:cNvPr>
          <p:cNvSpPr>
            <a:spLocks noGrp="1"/>
          </p:cNvSpPr>
          <p:nvPr>
            <p:ph idx="1"/>
          </p:nvPr>
        </p:nvSpPr>
        <p:spPr>
          <a:xfrm>
            <a:off x="838200" y="1565681"/>
            <a:ext cx="10515600" cy="4683396"/>
          </a:xfrm>
        </p:spPr>
        <p:txBody>
          <a:bodyPr>
            <a:normAutofit/>
          </a:bodyPr>
          <a:lstStyle/>
          <a:p>
            <a:r>
              <a:rPr lang="en-GB" dirty="0"/>
              <a:t>Given w1 , w2 , . . . ,  </a:t>
            </a:r>
            <a:r>
              <a:rPr lang="en-GB" dirty="0" err="1"/>
              <a:t>wm</a:t>
            </a:r>
            <a:r>
              <a:rPr lang="en-GB" dirty="0"/>
              <a:t> the problem is to construct a binary tree (with m pendant vertices) that minimizes </a:t>
            </a:r>
            <a:endParaRPr lang="en-GH" dirty="0"/>
          </a:p>
          <a:p>
            <a:endParaRPr lang="en-GH" dirty="0"/>
          </a:p>
          <a:p>
            <a:endParaRPr lang="en-GH" dirty="0"/>
          </a:p>
          <a:p>
            <a:endParaRPr lang="en-GH" dirty="0"/>
          </a:p>
          <a:p>
            <a:pPr marL="0" indent="0">
              <a:buNone/>
            </a:pPr>
            <a:r>
              <a:rPr lang="en-GB" dirty="0"/>
              <a:t>where l j is the level of pendant vertex </a:t>
            </a:r>
            <a:r>
              <a:rPr lang="en-GB" dirty="0" err="1"/>
              <a:t>vj</a:t>
            </a:r>
            <a:r>
              <a:rPr lang="en-GB" dirty="0"/>
              <a:t> , and the sum is taken over all pendant vertices.</a:t>
            </a:r>
            <a:endParaRPr lang="en-GH" dirty="0"/>
          </a:p>
          <a:p>
            <a:endParaRPr lang="en-GH" dirty="0"/>
          </a:p>
        </p:txBody>
      </p:sp>
      <p:pic>
        <p:nvPicPr>
          <p:cNvPr id="5" name="Picture 4">
            <a:extLst>
              <a:ext uri="{FF2B5EF4-FFF2-40B4-BE49-F238E27FC236}">
                <a16:creationId xmlns:a16="http://schemas.microsoft.com/office/drawing/2014/main" id="{AF4E77CB-EE16-4153-AD30-5D28D0975EE7}"/>
              </a:ext>
            </a:extLst>
          </p:cNvPr>
          <p:cNvPicPr>
            <a:picLocks noChangeAspect="1"/>
          </p:cNvPicPr>
          <p:nvPr/>
        </p:nvPicPr>
        <p:blipFill>
          <a:blip r:embed="rId2"/>
          <a:stretch>
            <a:fillRect/>
          </a:stretch>
        </p:blipFill>
        <p:spPr>
          <a:xfrm>
            <a:off x="4858103" y="2876550"/>
            <a:ext cx="1814160" cy="809625"/>
          </a:xfrm>
          <a:prstGeom prst="rect">
            <a:avLst/>
          </a:prstGeom>
        </p:spPr>
      </p:pic>
    </p:spTree>
    <p:extLst>
      <p:ext uri="{BB962C8B-B14F-4D97-AF65-F5344CB8AC3E}">
        <p14:creationId xmlns:p14="http://schemas.microsoft.com/office/powerpoint/2010/main" val="3360078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59057-EA46-4753-9247-D41E4C00A8C6}"/>
              </a:ext>
            </a:extLst>
          </p:cNvPr>
          <p:cNvSpPr>
            <a:spLocks noGrp="1"/>
          </p:cNvSpPr>
          <p:nvPr>
            <p:ph type="title"/>
          </p:nvPr>
        </p:nvSpPr>
        <p:spPr>
          <a:xfrm>
            <a:off x="838200" y="541299"/>
            <a:ext cx="10515600" cy="748703"/>
          </a:xfrm>
        </p:spPr>
        <p:txBody>
          <a:bodyPr>
            <a:normAutofit/>
          </a:bodyPr>
          <a:lstStyle/>
          <a:p>
            <a:pPr>
              <a:lnSpc>
                <a:spcPct val="115000"/>
              </a:lnSpc>
              <a:spcAft>
                <a:spcPts val="800"/>
              </a:spcAft>
            </a:pPr>
            <a:r>
              <a:rPr lang="en-GH" sz="3200" dirty="0"/>
              <a:t>TEST 1</a:t>
            </a:r>
          </a:p>
        </p:txBody>
      </p:sp>
      <p:sp>
        <p:nvSpPr>
          <p:cNvPr id="3" name="Content Placeholder 2">
            <a:extLst>
              <a:ext uri="{FF2B5EF4-FFF2-40B4-BE49-F238E27FC236}">
                <a16:creationId xmlns:a16="http://schemas.microsoft.com/office/drawing/2014/main" id="{CE26E8B4-C802-475E-9C62-E8D6A3F8AA25}"/>
              </a:ext>
            </a:extLst>
          </p:cNvPr>
          <p:cNvSpPr>
            <a:spLocks noGrp="1"/>
          </p:cNvSpPr>
          <p:nvPr>
            <p:ph idx="1"/>
          </p:nvPr>
        </p:nvSpPr>
        <p:spPr>
          <a:xfrm>
            <a:off x="838200" y="1515979"/>
            <a:ext cx="10515600" cy="3922788"/>
          </a:xfrm>
        </p:spPr>
        <p:txBody>
          <a:bodyPr>
            <a:noAutofit/>
          </a:bodyPr>
          <a:lstStyle/>
          <a:p>
            <a:pPr marL="0" indent="0">
              <a:buNone/>
            </a:pPr>
            <a:r>
              <a:rPr lang="en-GB" dirty="0"/>
              <a:t>A Coke machine is to identify, by a sequence of tests, the coin that is put into the machine. Only pennies, nickels, dimes, and quarters can go through the slot. Let us assume that the probabilities of a coin being a penny, a nickel, a dime, and a quarter are .05, .15, .5, and .30, respectively. Each test has the effect of partitioning the four types of coins into two complementary sets and asserting the unknown coin to be in one of the two sets. Thus for four coins we have 2 3 − 1 such tests. If the time taken for each test is the same, what sequence of tests will minimize the expected time taken by the Coke machine to identify the coin?</a:t>
            </a:r>
            <a:endParaRPr lang="en-GH" dirty="0"/>
          </a:p>
        </p:txBody>
      </p:sp>
    </p:spTree>
    <p:extLst>
      <p:ext uri="{BB962C8B-B14F-4D97-AF65-F5344CB8AC3E}">
        <p14:creationId xmlns:p14="http://schemas.microsoft.com/office/powerpoint/2010/main" val="1331439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57B7-172A-4E8A-8342-2005D3C9D526}"/>
              </a:ext>
            </a:extLst>
          </p:cNvPr>
          <p:cNvSpPr>
            <a:spLocks noGrp="1"/>
          </p:cNvSpPr>
          <p:nvPr>
            <p:ph type="title"/>
          </p:nvPr>
        </p:nvSpPr>
        <p:spPr>
          <a:xfrm>
            <a:off x="838200" y="608925"/>
            <a:ext cx="10515600" cy="438826"/>
          </a:xfrm>
        </p:spPr>
        <p:txBody>
          <a:bodyPr>
            <a:normAutofit fontScale="90000"/>
          </a:bodyPr>
          <a:lstStyle/>
          <a:p>
            <a:pPr>
              <a:lnSpc>
                <a:spcPct val="115000"/>
              </a:lnSpc>
              <a:spcAft>
                <a:spcPts val="800"/>
              </a:spcAft>
            </a:pPr>
            <a:r>
              <a:rPr lang="en-GH" dirty="0"/>
              <a:t>SPANNING </a:t>
            </a:r>
            <a:r>
              <a:rPr lang="en-GB" dirty="0"/>
              <a:t>TREES</a:t>
            </a:r>
            <a:endParaRPr lang="en-GH" dirty="0"/>
          </a:p>
        </p:txBody>
      </p:sp>
      <p:sp>
        <p:nvSpPr>
          <p:cNvPr id="3" name="Content Placeholder 2">
            <a:extLst>
              <a:ext uri="{FF2B5EF4-FFF2-40B4-BE49-F238E27FC236}">
                <a16:creationId xmlns:a16="http://schemas.microsoft.com/office/drawing/2014/main" id="{080D931D-E1AE-4A0F-811F-4575771880F4}"/>
              </a:ext>
            </a:extLst>
          </p:cNvPr>
          <p:cNvSpPr>
            <a:spLocks noGrp="1"/>
          </p:cNvSpPr>
          <p:nvPr>
            <p:ph idx="1"/>
          </p:nvPr>
        </p:nvSpPr>
        <p:spPr>
          <a:xfrm>
            <a:off x="838200" y="1047751"/>
            <a:ext cx="6610350" cy="4805998"/>
          </a:xfrm>
        </p:spPr>
        <p:txBody>
          <a:bodyPr>
            <a:noAutofit/>
          </a:bodyPr>
          <a:lstStyle/>
          <a:p>
            <a:r>
              <a:rPr lang="en-GB" sz="2400" dirty="0"/>
              <a:t>A tree T is said to be a spanning tree of a connected graph G if T is a subgraph of G and T contains all vertices of G. For instance, the subgraph in heavy lines in Fig. 3-17 is a spanning tree of the graph shown</a:t>
            </a:r>
            <a:r>
              <a:rPr lang="en-GH" sz="2400" dirty="0"/>
              <a:t>.</a:t>
            </a:r>
          </a:p>
          <a:p>
            <a:r>
              <a:rPr lang="en-GB" sz="2400" dirty="0"/>
              <a:t>Since the vertices of G are barely hanging together in a spanning tree, it is a sort of skeleton of the original graph G.</a:t>
            </a:r>
            <a:endParaRPr lang="en-GH" sz="2400" dirty="0"/>
          </a:p>
          <a:p>
            <a:r>
              <a:rPr lang="en-GB" sz="2400" dirty="0"/>
              <a:t> This is why a spanning tree is sometimes referred to as a skeleton or scaffolding of G. Since spanning trees are the largest (with maximum number of edges) trees among all trees in G, it is also quite appropriate to call a spanning tree a maximal tree subgraph or maximal tree of G.</a:t>
            </a:r>
            <a:endParaRPr lang="en-GH" sz="2400" dirty="0"/>
          </a:p>
        </p:txBody>
      </p:sp>
      <p:pic>
        <p:nvPicPr>
          <p:cNvPr id="9" name="Picture 8">
            <a:extLst>
              <a:ext uri="{FF2B5EF4-FFF2-40B4-BE49-F238E27FC236}">
                <a16:creationId xmlns:a16="http://schemas.microsoft.com/office/drawing/2014/main" id="{96867976-9CB3-4EE9-A97D-3E5C41C558A8}"/>
              </a:ext>
            </a:extLst>
          </p:cNvPr>
          <p:cNvPicPr>
            <a:picLocks noChangeAspect="1"/>
          </p:cNvPicPr>
          <p:nvPr/>
        </p:nvPicPr>
        <p:blipFill>
          <a:blip r:embed="rId2"/>
          <a:stretch>
            <a:fillRect/>
          </a:stretch>
        </p:blipFill>
        <p:spPr>
          <a:xfrm>
            <a:off x="7729470" y="1400174"/>
            <a:ext cx="4462530" cy="3648076"/>
          </a:xfrm>
          <a:prstGeom prst="rect">
            <a:avLst/>
          </a:prstGeom>
        </p:spPr>
      </p:pic>
    </p:spTree>
    <p:extLst>
      <p:ext uri="{BB962C8B-B14F-4D97-AF65-F5344CB8AC3E}">
        <p14:creationId xmlns:p14="http://schemas.microsoft.com/office/powerpoint/2010/main" val="3772626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C945-CB36-4A2F-80E5-65B8E4113BAE}"/>
              </a:ext>
            </a:extLst>
          </p:cNvPr>
          <p:cNvSpPr>
            <a:spLocks noGrp="1"/>
          </p:cNvSpPr>
          <p:nvPr>
            <p:ph type="title"/>
          </p:nvPr>
        </p:nvSpPr>
        <p:spPr>
          <a:xfrm>
            <a:off x="838200" y="724901"/>
            <a:ext cx="10515600" cy="469233"/>
          </a:xfrm>
        </p:spPr>
        <p:txBody>
          <a:bodyPr>
            <a:normAutofit fontScale="90000"/>
          </a:bodyPr>
          <a:lstStyle/>
          <a:p>
            <a:pPr>
              <a:lnSpc>
                <a:spcPct val="115000"/>
              </a:lnSpc>
              <a:spcAft>
                <a:spcPts val="800"/>
              </a:spcAft>
            </a:pPr>
            <a:r>
              <a:rPr lang="en-GB" sz="4400" b="1" dirty="0">
                <a:effectLst/>
                <a:latin typeface="Calibri" panose="020F0502020204030204" pitchFamily="34" charset="0"/>
                <a:ea typeface="Calibri" panose="020F0502020204030204" pitchFamily="34" charset="0"/>
                <a:cs typeface="Calibri" panose="020F0502020204030204" pitchFamily="34" charset="0"/>
              </a:rPr>
              <a:t>R</a:t>
            </a:r>
            <a:r>
              <a:rPr lang="en-GH" dirty="0">
                <a:latin typeface="Calibri" panose="020F0502020204030204" pitchFamily="34" charset="0"/>
                <a:ea typeface="Calibri" panose="020F0502020204030204" pitchFamily="34" charset="0"/>
                <a:cs typeface="Calibri" panose="020F0502020204030204" pitchFamily="34" charset="0"/>
              </a:rPr>
              <a:t>ANK AND NULLITY</a:t>
            </a:r>
            <a:endParaRPr lang="en-GH" dirty="0"/>
          </a:p>
        </p:txBody>
      </p:sp>
      <p:sp>
        <p:nvSpPr>
          <p:cNvPr id="3" name="Content Placeholder 2">
            <a:extLst>
              <a:ext uri="{FF2B5EF4-FFF2-40B4-BE49-F238E27FC236}">
                <a16:creationId xmlns:a16="http://schemas.microsoft.com/office/drawing/2014/main" id="{6CC1C756-F23D-44B6-8B7C-49CE5B27246D}"/>
              </a:ext>
            </a:extLst>
          </p:cNvPr>
          <p:cNvSpPr>
            <a:spLocks noGrp="1"/>
          </p:cNvSpPr>
          <p:nvPr>
            <p:ph idx="1"/>
          </p:nvPr>
        </p:nvSpPr>
        <p:spPr>
          <a:xfrm>
            <a:off x="838200" y="1428750"/>
            <a:ext cx="10515600" cy="4820327"/>
          </a:xfrm>
        </p:spPr>
        <p:txBody>
          <a:bodyPr>
            <a:normAutofit fontScale="92500" lnSpcReduction="10000"/>
          </a:bodyPr>
          <a:lstStyle/>
          <a:p>
            <a:r>
              <a:rPr lang="en-GB" dirty="0"/>
              <a:t>When someone specifies a graph G, the first thing he is most likely to mention is n, the number of vertices in G. Immediately following comes e, the number of edges in G. Then k, the number of components G has</a:t>
            </a:r>
            <a:r>
              <a:rPr lang="en-GH" dirty="0"/>
              <a:t>.</a:t>
            </a:r>
          </a:p>
          <a:p>
            <a:r>
              <a:rPr lang="en-GB" dirty="0"/>
              <a:t>From these three numbers are derived two other important numbers called rank and nullity, defined as</a:t>
            </a:r>
            <a:endParaRPr lang="en-GH" dirty="0"/>
          </a:p>
          <a:p>
            <a:endParaRPr lang="en-GH" dirty="0"/>
          </a:p>
          <a:p>
            <a:endParaRPr lang="en-GH" dirty="0"/>
          </a:p>
          <a:p>
            <a:r>
              <a:rPr lang="en-GB" dirty="0"/>
              <a:t>rank of G = number of branches in any spanning tree (or forest) of G, </a:t>
            </a:r>
            <a:endParaRPr lang="en-GH" dirty="0"/>
          </a:p>
          <a:p>
            <a:r>
              <a:rPr lang="en-GB" dirty="0"/>
              <a:t>nullity of G = number of chords in G, </a:t>
            </a:r>
            <a:endParaRPr lang="en-GH" dirty="0"/>
          </a:p>
          <a:p>
            <a:r>
              <a:rPr lang="en-GB" dirty="0"/>
              <a:t>rank + nullity = number of edges in G. </a:t>
            </a:r>
            <a:endParaRPr lang="en-GH" dirty="0"/>
          </a:p>
          <a:p>
            <a:r>
              <a:rPr lang="en-GB" dirty="0"/>
              <a:t>The nullity of a graph is also referred to as its cyclomatic number, or first </a:t>
            </a:r>
            <a:r>
              <a:rPr lang="en-GB" dirty="0" err="1"/>
              <a:t>Betti</a:t>
            </a:r>
            <a:r>
              <a:rPr lang="en-GB" dirty="0"/>
              <a:t> number.</a:t>
            </a:r>
            <a:endParaRPr lang="en-GH" dirty="0"/>
          </a:p>
        </p:txBody>
      </p:sp>
      <p:pic>
        <p:nvPicPr>
          <p:cNvPr id="7" name="Picture 6">
            <a:extLst>
              <a:ext uri="{FF2B5EF4-FFF2-40B4-BE49-F238E27FC236}">
                <a16:creationId xmlns:a16="http://schemas.microsoft.com/office/drawing/2014/main" id="{8431D91B-2745-47AE-B53B-79CDF01C3463}"/>
              </a:ext>
            </a:extLst>
          </p:cNvPr>
          <p:cNvPicPr>
            <a:picLocks noChangeAspect="1"/>
          </p:cNvPicPr>
          <p:nvPr/>
        </p:nvPicPr>
        <p:blipFill>
          <a:blip r:embed="rId2"/>
          <a:stretch>
            <a:fillRect/>
          </a:stretch>
        </p:blipFill>
        <p:spPr>
          <a:xfrm>
            <a:off x="6057900" y="3078714"/>
            <a:ext cx="2704747" cy="974967"/>
          </a:xfrm>
          <a:prstGeom prst="rect">
            <a:avLst/>
          </a:prstGeom>
        </p:spPr>
      </p:pic>
    </p:spTree>
    <p:extLst>
      <p:ext uri="{BB962C8B-B14F-4D97-AF65-F5344CB8AC3E}">
        <p14:creationId xmlns:p14="http://schemas.microsoft.com/office/powerpoint/2010/main" val="3914989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C945-CB36-4A2F-80E5-65B8E4113BAE}"/>
              </a:ext>
            </a:extLst>
          </p:cNvPr>
          <p:cNvSpPr>
            <a:spLocks noGrp="1"/>
          </p:cNvSpPr>
          <p:nvPr>
            <p:ph type="title"/>
          </p:nvPr>
        </p:nvSpPr>
        <p:spPr>
          <a:xfrm>
            <a:off x="838200" y="608925"/>
            <a:ext cx="10515600" cy="762676"/>
          </a:xfrm>
        </p:spPr>
        <p:txBody>
          <a:bodyPr>
            <a:normAutofit fontScale="90000"/>
          </a:bodyPr>
          <a:lstStyle/>
          <a:p>
            <a:pPr>
              <a:lnSpc>
                <a:spcPct val="115000"/>
              </a:lnSpc>
              <a:spcAft>
                <a:spcPts val="800"/>
              </a:spcAft>
            </a:pPr>
            <a:r>
              <a:rPr lang="en-GB" dirty="0"/>
              <a:t>FINDING ALL SPANNING TREES OF A GRAPH</a:t>
            </a:r>
            <a:endParaRPr lang="en-GH" dirty="0"/>
          </a:p>
        </p:txBody>
      </p:sp>
      <p:sp>
        <p:nvSpPr>
          <p:cNvPr id="3" name="Content Placeholder 2">
            <a:extLst>
              <a:ext uri="{FF2B5EF4-FFF2-40B4-BE49-F238E27FC236}">
                <a16:creationId xmlns:a16="http://schemas.microsoft.com/office/drawing/2014/main" id="{6CC1C756-F23D-44B6-8B7C-49CE5B27246D}"/>
              </a:ext>
            </a:extLst>
          </p:cNvPr>
          <p:cNvSpPr>
            <a:spLocks noGrp="1"/>
          </p:cNvSpPr>
          <p:nvPr>
            <p:ph idx="1"/>
          </p:nvPr>
        </p:nvSpPr>
        <p:spPr>
          <a:xfrm>
            <a:off x="838200" y="1371601"/>
            <a:ext cx="10515600" cy="3056020"/>
          </a:xfrm>
        </p:spPr>
        <p:txBody>
          <a:bodyPr>
            <a:normAutofit fontScale="92500" lnSpcReduction="20000"/>
          </a:bodyPr>
          <a:lstStyle/>
          <a:p>
            <a:r>
              <a:rPr lang="en-GB" dirty="0"/>
              <a:t>Usually, in a given connected graph there are a large number of spanning trees. In many applications we require all spanning trees. One reasonable way to generate spanning trees of a graph is to start with a given spanning tree, say tree T1 (a b c d in Fig. 3-19). Add a chord, say h, to the tree T1 . </a:t>
            </a:r>
            <a:endParaRPr lang="en-GH" dirty="0"/>
          </a:p>
          <a:p>
            <a:r>
              <a:rPr lang="en-GB" dirty="0"/>
              <a:t>This forms a fundamental circuit (b c h d in Fig. 3-19). Removal of any branch, say c, from the fundamental circuit b c h d just formed will create a new spanning tree T2 . This generation of one spanning tree from another, through addition of a chord and deletion of an appropriate branch, is called a cyclic interchange or elementary tree transformation</a:t>
            </a:r>
            <a:endParaRPr lang="en-GH" dirty="0"/>
          </a:p>
        </p:txBody>
      </p:sp>
      <p:pic>
        <p:nvPicPr>
          <p:cNvPr id="8" name="Picture 7">
            <a:extLst>
              <a:ext uri="{FF2B5EF4-FFF2-40B4-BE49-F238E27FC236}">
                <a16:creationId xmlns:a16="http://schemas.microsoft.com/office/drawing/2014/main" id="{C4B09A34-0F97-4431-8B6D-B44C41FF2841}"/>
              </a:ext>
            </a:extLst>
          </p:cNvPr>
          <p:cNvPicPr>
            <a:picLocks noChangeAspect="1"/>
          </p:cNvPicPr>
          <p:nvPr/>
        </p:nvPicPr>
        <p:blipFill>
          <a:blip r:embed="rId2"/>
          <a:stretch>
            <a:fillRect/>
          </a:stretch>
        </p:blipFill>
        <p:spPr>
          <a:xfrm>
            <a:off x="2990850" y="4352097"/>
            <a:ext cx="6210300" cy="1676400"/>
          </a:xfrm>
          <a:prstGeom prst="rect">
            <a:avLst/>
          </a:prstGeom>
        </p:spPr>
      </p:pic>
    </p:spTree>
    <p:extLst>
      <p:ext uri="{BB962C8B-B14F-4D97-AF65-F5344CB8AC3E}">
        <p14:creationId xmlns:p14="http://schemas.microsoft.com/office/powerpoint/2010/main" val="2121410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6DE81-DA9C-412E-899F-EA314A59617F}"/>
              </a:ext>
            </a:extLst>
          </p:cNvPr>
          <p:cNvSpPr>
            <a:spLocks noGrp="1"/>
          </p:cNvSpPr>
          <p:nvPr>
            <p:ph type="title"/>
          </p:nvPr>
        </p:nvSpPr>
        <p:spPr>
          <a:xfrm>
            <a:off x="838200" y="608925"/>
            <a:ext cx="10515600" cy="762676"/>
          </a:xfrm>
        </p:spPr>
        <p:txBody>
          <a:bodyPr>
            <a:normAutofit fontScale="90000"/>
          </a:bodyPr>
          <a:lstStyle/>
          <a:p>
            <a:pPr>
              <a:lnSpc>
                <a:spcPct val="115000"/>
              </a:lnSpc>
              <a:spcAft>
                <a:spcPts val="800"/>
              </a:spcAft>
            </a:pPr>
            <a:r>
              <a:rPr lang="en-GB" dirty="0"/>
              <a:t>A</a:t>
            </a:r>
            <a:r>
              <a:rPr lang="en-GH" dirty="0"/>
              <a:t>ssignment 3</a:t>
            </a:r>
          </a:p>
        </p:txBody>
      </p:sp>
      <p:sp>
        <p:nvSpPr>
          <p:cNvPr id="3" name="Content Placeholder 2">
            <a:extLst>
              <a:ext uri="{FF2B5EF4-FFF2-40B4-BE49-F238E27FC236}">
                <a16:creationId xmlns:a16="http://schemas.microsoft.com/office/drawing/2014/main" id="{22B9CE5C-E0F0-40FC-85DC-BD99B47BD8B6}"/>
              </a:ext>
            </a:extLst>
          </p:cNvPr>
          <p:cNvSpPr>
            <a:spLocks noGrp="1"/>
          </p:cNvSpPr>
          <p:nvPr>
            <p:ph idx="1"/>
          </p:nvPr>
        </p:nvSpPr>
        <p:spPr>
          <a:xfrm>
            <a:off x="838200" y="1371601"/>
            <a:ext cx="10515600" cy="2719137"/>
          </a:xfrm>
        </p:spPr>
        <p:txBody>
          <a:bodyPr>
            <a:normAutofit fontScale="92500" lnSpcReduction="10000"/>
          </a:bodyPr>
          <a:lstStyle/>
          <a:p>
            <a:r>
              <a:rPr lang="en-GB" dirty="0"/>
              <a:t>Sketch all spanning trees of the graph in Fig. 2-1.</a:t>
            </a:r>
            <a:endParaRPr lang="en-GH" dirty="0"/>
          </a:p>
          <a:p>
            <a:r>
              <a:rPr lang="en-GB" dirty="0"/>
              <a:t>Suggest a method for determining the total number of spanning trees of a connected graph without actually listing them.</a:t>
            </a:r>
            <a:endParaRPr lang="en-GH" dirty="0"/>
          </a:p>
          <a:p>
            <a:r>
              <a:rPr lang="en-GB" dirty="0"/>
              <a:t>Pick 15 large cities in the </a:t>
            </a:r>
            <a:r>
              <a:rPr lang="en-GH" dirty="0"/>
              <a:t>Ghana </a:t>
            </a:r>
            <a:r>
              <a:rPr lang="en-GB" dirty="0"/>
              <a:t>and obtain the 105 intercity distances from an atlas. Find the shortest spanning tree connecting these cities by using (a) Kruskal’s method, and (b) Prim’s method. Compare their relative efficiencies.</a:t>
            </a:r>
            <a:endParaRPr lang="en-GH" dirty="0"/>
          </a:p>
        </p:txBody>
      </p:sp>
      <p:pic>
        <p:nvPicPr>
          <p:cNvPr id="13" name="Picture 12">
            <a:extLst>
              <a:ext uri="{FF2B5EF4-FFF2-40B4-BE49-F238E27FC236}">
                <a16:creationId xmlns:a16="http://schemas.microsoft.com/office/drawing/2014/main" id="{24B1B627-DA69-4E1C-83FB-1C6AD357F0FC}"/>
              </a:ext>
            </a:extLst>
          </p:cNvPr>
          <p:cNvPicPr>
            <a:picLocks noChangeAspect="1"/>
          </p:cNvPicPr>
          <p:nvPr/>
        </p:nvPicPr>
        <p:blipFill>
          <a:blip r:embed="rId2"/>
          <a:stretch>
            <a:fillRect/>
          </a:stretch>
        </p:blipFill>
        <p:spPr>
          <a:xfrm>
            <a:off x="3371850" y="4090738"/>
            <a:ext cx="5448300" cy="2314322"/>
          </a:xfrm>
          <a:prstGeom prst="rect">
            <a:avLst/>
          </a:prstGeom>
        </p:spPr>
      </p:pic>
    </p:spTree>
    <p:extLst>
      <p:ext uri="{BB962C8B-B14F-4D97-AF65-F5344CB8AC3E}">
        <p14:creationId xmlns:p14="http://schemas.microsoft.com/office/powerpoint/2010/main" val="2253670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BEAE-AE0C-A113-CB6C-C6597B310E81}"/>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572044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0E82-1A2A-0BFE-24E6-ACBBA069AD51}"/>
              </a:ext>
            </a:extLst>
          </p:cNvPr>
          <p:cNvSpPr>
            <a:spLocks noGrp="1"/>
          </p:cNvSpPr>
          <p:nvPr>
            <p:ph type="title"/>
          </p:nvPr>
        </p:nvSpPr>
        <p:spPr>
          <a:xfrm>
            <a:off x="838200" y="608925"/>
            <a:ext cx="10515600" cy="762676"/>
          </a:xfrm>
        </p:spPr>
        <p:txBody>
          <a:bodyPr/>
          <a:lstStyle/>
          <a:p>
            <a:r>
              <a:rPr lang="en-GB" dirty="0"/>
              <a:t>SOME PROPERTIES OF TREES</a:t>
            </a:r>
            <a:endParaRPr lang="en-US" dirty="0"/>
          </a:p>
        </p:txBody>
      </p:sp>
      <p:sp>
        <p:nvSpPr>
          <p:cNvPr id="5" name="Content Placeholder 4">
            <a:extLst>
              <a:ext uri="{FF2B5EF4-FFF2-40B4-BE49-F238E27FC236}">
                <a16:creationId xmlns:a16="http://schemas.microsoft.com/office/drawing/2014/main" id="{35B46C35-BFE9-41F3-A040-267F50542B65}"/>
              </a:ext>
            </a:extLst>
          </p:cNvPr>
          <p:cNvSpPr>
            <a:spLocks noGrp="1"/>
          </p:cNvSpPr>
          <p:nvPr>
            <p:ph idx="1"/>
          </p:nvPr>
        </p:nvSpPr>
        <p:spPr>
          <a:xfrm>
            <a:off x="838200" y="1550505"/>
            <a:ext cx="10363200" cy="4698572"/>
          </a:xfrm>
        </p:spPr>
        <p:txBody>
          <a:bodyPr>
            <a:normAutofit/>
          </a:bodyPr>
          <a:lstStyle/>
          <a:p>
            <a:r>
              <a:rPr lang="en-GB" dirty="0"/>
              <a:t>There is one and only one path between every pair of vertices in a tree, T. </a:t>
            </a:r>
            <a:endParaRPr lang="en-GH" dirty="0"/>
          </a:p>
          <a:p>
            <a:r>
              <a:rPr lang="en-GB" dirty="0"/>
              <a:t>If in a graph G there is one and only one path between every pair of vertices, G is a tree. </a:t>
            </a:r>
            <a:endParaRPr lang="en-GH" dirty="0"/>
          </a:p>
          <a:p>
            <a:r>
              <a:rPr lang="en-GH" dirty="0"/>
              <a:t>A </a:t>
            </a:r>
            <a:r>
              <a:rPr lang="en-GB" dirty="0"/>
              <a:t>tree with n vertices has n − 1 edges.</a:t>
            </a:r>
            <a:endParaRPr lang="en-GH" dirty="0"/>
          </a:p>
          <a:p>
            <a:r>
              <a:rPr lang="en-GB" dirty="0"/>
              <a:t>Any connected graph with n vertices and n − 1 edges is a tree.</a:t>
            </a:r>
            <a:endParaRPr lang="en-GH" dirty="0"/>
          </a:p>
          <a:p>
            <a:r>
              <a:rPr lang="en-GB" dirty="0"/>
              <a:t>A graph is a tree if and only if it is minimally connected.</a:t>
            </a:r>
            <a:endParaRPr lang="en-GH" dirty="0"/>
          </a:p>
          <a:p>
            <a:r>
              <a:rPr lang="en-GB" dirty="0"/>
              <a:t>A graph G with n vertices, n − 1 edges, and no circuits is connected. </a:t>
            </a:r>
            <a:endParaRPr lang="en-GH" dirty="0"/>
          </a:p>
        </p:txBody>
      </p:sp>
    </p:spTree>
    <p:extLst>
      <p:ext uri="{BB962C8B-B14F-4D97-AF65-F5344CB8AC3E}">
        <p14:creationId xmlns:p14="http://schemas.microsoft.com/office/powerpoint/2010/main" val="232355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A648B-64EE-B754-1C8A-D2EAD84C31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A6E0F-C6B1-3B89-EF86-7999940FCFDC}"/>
              </a:ext>
            </a:extLst>
          </p:cNvPr>
          <p:cNvSpPr>
            <a:spLocks noGrp="1"/>
          </p:cNvSpPr>
          <p:nvPr>
            <p:ph type="title"/>
          </p:nvPr>
        </p:nvSpPr>
        <p:spPr>
          <a:xfrm>
            <a:off x="838200" y="608924"/>
            <a:ext cx="10515600" cy="570947"/>
          </a:xfrm>
        </p:spPr>
        <p:txBody>
          <a:bodyPr>
            <a:normAutofit fontScale="90000"/>
          </a:bodyPr>
          <a:lstStyle/>
          <a:p>
            <a:r>
              <a:rPr lang="en-GB" dirty="0"/>
              <a:t>	Examples of Tree and Not A Tree</a:t>
            </a:r>
            <a:endParaRPr lang="en-GH" dirty="0"/>
          </a:p>
        </p:txBody>
      </p:sp>
      <p:pic>
        <p:nvPicPr>
          <p:cNvPr id="8" name="Picture 7">
            <a:extLst>
              <a:ext uri="{FF2B5EF4-FFF2-40B4-BE49-F238E27FC236}">
                <a16:creationId xmlns:a16="http://schemas.microsoft.com/office/drawing/2014/main" id="{64389555-D65F-A79F-D48A-A11424E928FD}"/>
              </a:ext>
            </a:extLst>
          </p:cNvPr>
          <p:cNvPicPr>
            <a:picLocks noChangeAspect="1"/>
          </p:cNvPicPr>
          <p:nvPr/>
        </p:nvPicPr>
        <p:blipFill>
          <a:blip r:embed="rId2"/>
          <a:srcRect l="14289" t="24561" r="44500" b="29684"/>
          <a:stretch/>
        </p:blipFill>
        <p:spPr>
          <a:xfrm>
            <a:off x="838200" y="1179872"/>
            <a:ext cx="8941067" cy="4749290"/>
          </a:xfrm>
          <a:prstGeom prst="rect">
            <a:avLst/>
          </a:prstGeom>
        </p:spPr>
      </p:pic>
    </p:spTree>
    <p:extLst>
      <p:ext uri="{BB962C8B-B14F-4D97-AF65-F5344CB8AC3E}">
        <p14:creationId xmlns:p14="http://schemas.microsoft.com/office/powerpoint/2010/main" val="26904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E8489-F3C8-3AF0-7AA6-0E056F2A07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720D3-2BC0-AD2A-30D1-367FC5AC9093}"/>
              </a:ext>
            </a:extLst>
          </p:cNvPr>
          <p:cNvSpPr>
            <a:spLocks noGrp="1"/>
          </p:cNvSpPr>
          <p:nvPr>
            <p:ph type="title"/>
          </p:nvPr>
        </p:nvSpPr>
        <p:spPr>
          <a:xfrm>
            <a:off x="838200" y="608924"/>
            <a:ext cx="10515600" cy="570947"/>
          </a:xfrm>
        </p:spPr>
        <p:txBody>
          <a:bodyPr>
            <a:normAutofit fontScale="90000"/>
          </a:bodyPr>
          <a:lstStyle/>
          <a:p>
            <a:r>
              <a:rPr lang="en-GB" dirty="0"/>
              <a:t>	Real examples of Tree</a:t>
            </a:r>
            <a:endParaRPr lang="en-GH" dirty="0"/>
          </a:p>
        </p:txBody>
      </p:sp>
      <p:pic>
        <p:nvPicPr>
          <p:cNvPr id="6" name="Picture 5">
            <a:extLst>
              <a:ext uri="{FF2B5EF4-FFF2-40B4-BE49-F238E27FC236}">
                <a16:creationId xmlns:a16="http://schemas.microsoft.com/office/drawing/2014/main" id="{64D27283-691E-761D-968B-A54522B6D88A}"/>
              </a:ext>
            </a:extLst>
          </p:cNvPr>
          <p:cNvPicPr>
            <a:picLocks noChangeAspect="1"/>
          </p:cNvPicPr>
          <p:nvPr/>
        </p:nvPicPr>
        <p:blipFill>
          <a:blip r:embed="rId2"/>
          <a:srcRect l="14448" t="31438" r="47973" b="25614"/>
          <a:stretch/>
        </p:blipFill>
        <p:spPr>
          <a:xfrm>
            <a:off x="1010654" y="1068404"/>
            <a:ext cx="10202778" cy="5180672"/>
          </a:xfrm>
          <a:prstGeom prst="rect">
            <a:avLst/>
          </a:prstGeom>
        </p:spPr>
      </p:pic>
    </p:spTree>
    <p:extLst>
      <p:ext uri="{BB962C8B-B14F-4D97-AF65-F5344CB8AC3E}">
        <p14:creationId xmlns:p14="http://schemas.microsoft.com/office/powerpoint/2010/main" val="2310849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B2F8B-6D0E-F115-68F4-F0AA8BF82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AF724-BF0C-D244-4E72-CB35A23FB049}"/>
              </a:ext>
            </a:extLst>
          </p:cNvPr>
          <p:cNvSpPr>
            <a:spLocks noGrp="1"/>
          </p:cNvSpPr>
          <p:nvPr>
            <p:ph type="title"/>
          </p:nvPr>
        </p:nvSpPr>
        <p:spPr>
          <a:xfrm>
            <a:off x="838200" y="608924"/>
            <a:ext cx="10515600" cy="570947"/>
          </a:xfrm>
        </p:spPr>
        <p:txBody>
          <a:bodyPr>
            <a:normAutofit fontScale="90000"/>
          </a:bodyPr>
          <a:lstStyle/>
          <a:p>
            <a:r>
              <a:rPr lang="en-GB" dirty="0"/>
              <a:t>	Real examples of Tree</a:t>
            </a:r>
            <a:endParaRPr lang="en-GH" dirty="0"/>
          </a:p>
        </p:txBody>
      </p:sp>
      <p:pic>
        <p:nvPicPr>
          <p:cNvPr id="4" name="Picture 3">
            <a:extLst>
              <a:ext uri="{FF2B5EF4-FFF2-40B4-BE49-F238E27FC236}">
                <a16:creationId xmlns:a16="http://schemas.microsoft.com/office/drawing/2014/main" id="{21E24448-9A8B-8085-8850-75CEF2552869}"/>
              </a:ext>
            </a:extLst>
          </p:cNvPr>
          <p:cNvPicPr>
            <a:picLocks noChangeAspect="1"/>
          </p:cNvPicPr>
          <p:nvPr/>
        </p:nvPicPr>
        <p:blipFill>
          <a:blip r:embed="rId2"/>
          <a:srcRect l="11922" t="24563" r="48920" b="26596"/>
          <a:stretch/>
        </p:blipFill>
        <p:spPr>
          <a:xfrm>
            <a:off x="1665170" y="1684420"/>
            <a:ext cx="8547233" cy="4564655"/>
          </a:xfrm>
          <a:prstGeom prst="rect">
            <a:avLst/>
          </a:prstGeom>
        </p:spPr>
      </p:pic>
    </p:spTree>
    <p:extLst>
      <p:ext uri="{BB962C8B-B14F-4D97-AF65-F5344CB8AC3E}">
        <p14:creationId xmlns:p14="http://schemas.microsoft.com/office/powerpoint/2010/main" val="3883361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302-2A3B-D2DC-C6FF-42FE39B04C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32BF8-4581-8588-469B-75CE13054A53}"/>
              </a:ext>
            </a:extLst>
          </p:cNvPr>
          <p:cNvSpPr>
            <a:spLocks noGrp="1"/>
          </p:cNvSpPr>
          <p:nvPr>
            <p:ph type="title"/>
          </p:nvPr>
        </p:nvSpPr>
        <p:spPr>
          <a:xfrm>
            <a:off x="838200" y="608924"/>
            <a:ext cx="10515600" cy="570947"/>
          </a:xfrm>
        </p:spPr>
        <p:txBody>
          <a:bodyPr>
            <a:normAutofit fontScale="90000"/>
          </a:bodyPr>
          <a:lstStyle/>
          <a:p>
            <a:r>
              <a:rPr lang="en-GB" dirty="0"/>
              <a:t>	Real examples of Tree</a:t>
            </a:r>
            <a:endParaRPr lang="en-GH" dirty="0"/>
          </a:p>
        </p:txBody>
      </p:sp>
      <p:pic>
        <p:nvPicPr>
          <p:cNvPr id="4" name="Picture 3">
            <a:extLst>
              <a:ext uri="{FF2B5EF4-FFF2-40B4-BE49-F238E27FC236}">
                <a16:creationId xmlns:a16="http://schemas.microsoft.com/office/drawing/2014/main" id="{6FCE6345-6B61-1D82-5078-C66C012DA779}"/>
              </a:ext>
            </a:extLst>
          </p:cNvPr>
          <p:cNvPicPr>
            <a:picLocks noChangeAspect="1"/>
          </p:cNvPicPr>
          <p:nvPr/>
        </p:nvPicPr>
        <p:blipFill>
          <a:blip r:embed="rId2"/>
          <a:srcRect l="15316" t="24701" r="47868" b="26597"/>
          <a:stretch/>
        </p:blipFill>
        <p:spPr>
          <a:xfrm>
            <a:off x="1607418" y="1694046"/>
            <a:ext cx="8730115" cy="4129238"/>
          </a:xfrm>
          <a:prstGeom prst="rect">
            <a:avLst/>
          </a:prstGeom>
        </p:spPr>
      </p:pic>
    </p:spTree>
    <p:extLst>
      <p:ext uri="{BB962C8B-B14F-4D97-AF65-F5344CB8AC3E}">
        <p14:creationId xmlns:p14="http://schemas.microsoft.com/office/powerpoint/2010/main" val="3931175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214E2-22EF-6BA2-1DAB-21D8D8EA1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28875-F97D-AA82-93D9-F3C0E3E98845}"/>
              </a:ext>
            </a:extLst>
          </p:cNvPr>
          <p:cNvSpPr>
            <a:spLocks noGrp="1"/>
          </p:cNvSpPr>
          <p:nvPr>
            <p:ph type="title"/>
          </p:nvPr>
        </p:nvSpPr>
        <p:spPr>
          <a:xfrm>
            <a:off x="838200" y="608924"/>
            <a:ext cx="10515600" cy="570947"/>
          </a:xfrm>
        </p:spPr>
        <p:txBody>
          <a:bodyPr>
            <a:normAutofit fontScale="90000"/>
          </a:bodyPr>
          <a:lstStyle/>
          <a:p>
            <a:r>
              <a:rPr lang="en-GB" dirty="0"/>
              <a:t>	Other Area of Computer Science</a:t>
            </a:r>
            <a:endParaRPr lang="en-GH" dirty="0"/>
          </a:p>
        </p:txBody>
      </p:sp>
      <p:pic>
        <p:nvPicPr>
          <p:cNvPr id="5" name="Picture 4">
            <a:extLst>
              <a:ext uri="{FF2B5EF4-FFF2-40B4-BE49-F238E27FC236}">
                <a16:creationId xmlns:a16="http://schemas.microsoft.com/office/drawing/2014/main" id="{51F97A04-DEFD-E47B-D3DB-A7062B1592F2}"/>
              </a:ext>
            </a:extLst>
          </p:cNvPr>
          <p:cNvPicPr>
            <a:picLocks noChangeAspect="1"/>
          </p:cNvPicPr>
          <p:nvPr/>
        </p:nvPicPr>
        <p:blipFill>
          <a:blip r:embed="rId2"/>
          <a:srcRect l="15079" t="25122" r="44105" b="24351"/>
          <a:stretch/>
        </p:blipFill>
        <p:spPr>
          <a:xfrm>
            <a:off x="1838424" y="1722922"/>
            <a:ext cx="8566485" cy="4186990"/>
          </a:xfrm>
          <a:prstGeom prst="rect">
            <a:avLst/>
          </a:prstGeom>
        </p:spPr>
      </p:pic>
    </p:spTree>
    <p:extLst>
      <p:ext uri="{BB962C8B-B14F-4D97-AF65-F5344CB8AC3E}">
        <p14:creationId xmlns:p14="http://schemas.microsoft.com/office/powerpoint/2010/main" val="1481737380"/>
      </p:ext>
    </p:extLst>
  </p:cSld>
  <p:clrMapOvr>
    <a:masterClrMapping/>
  </p:clrMapOvr>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docProps/app.xml><?xml version="1.0" encoding="utf-8"?>
<Properties xmlns="http://schemas.openxmlformats.org/officeDocument/2006/extended-properties" xmlns:vt="http://schemas.openxmlformats.org/officeDocument/2006/docPropsVTypes">
  <Template>KWC light</Template>
  <TotalTime>1967</TotalTime>
  <Words>2359</Words>
  <Application>Microsoft Office PowerPoint</Application>
  <PresentationFormat>Widescreen</PresentationFormat>
  <Paragraphs>119</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Wingdings</vt:lpstr>
      <vt:lpstr>Office Theme</vt:lpstr>
      <vt:lpstr>CSM 491 -  Graph Theory and Its Application</vt:lpstr>
      <vt:lpstr>TREES</vt:lpstr>
      <vt:lpstr>What is a Tree?</vt:lpstr>
      <vt:lpstr>SOME PROPERTIES OF TREES</vt:lpstr>
      <vt:lpstr> Examples of Tree and Not A Tree</vt:lpstr>
      <vt:lpstr> Real examples of Tree</vt:lpstr>
      <vt:lpstr> Real examples of Tree</vt:lpstr>
      <vt:lpstr> Real examples of Tree</vt:lpstr>
      <vt:lpstr> Other Area of Computer Science</vt:lpstr>
      <vt:lpstr>PENDANT VERTICES IN A TREE</vt:lpstr>
      <vt:lpstr>Tree of the monotonically increasing Sequence(what is Monotonic  +ve or –ve sequence ) </vt:lpstr>
      <vt:lpstr>Example of sequence  </vt:lpstr>
      <vt:lpstr>Proof of sequence  increasing order</vt:lpstr>
      <vt:lpstr>Proof of sequence  increasing order</vt:lpstr>
      <vt:lpstr>Proof of sequence  decreasing  order</vt:lpstr>
      <vt:lpstr>Proof of sequence  decreasing  order</vt:lpstr>
      <vt:lpstr>An Application in Computer Programming</vt:lpstr>
      <vt:lpstr>Tree of the monotonically increasing Sequence</vt:lpstr>
      <vt:lpstr>DISTANCE AND CENTERS IN A TREE</vt:lpstr>
      <vt:lpstr>The Definition of Distance</vt:lpstr>
      <vt:lpstr>A Metric for Distance</vt:lpstr>
      <vt:lpstr>ROOTED TREES</vt:lpstr>
      <vt:lpstr>Binary Trees</vt:lpstr>
      <vt:lpstr>PROPERTIES OF BINARY TREES</vt:lpstr>
      <vt:lpstr>APPLICATION OF BINARY TREES</vt:lpstr>
      <vt:lpstr>APPLICATION OF BINARY TREES (Cont’)</vt:lpstr>
      <vt:lpstr>APPLICATION OF BINARY TREES (Cont’)</vt:lpstr>
      <vt:lpstr>APPLICATION OF BINARY TREES (Cont’)</vt:lpstr>
      <vt:lpstr>APPLICATION OF BINARY TREES (Cont’)</vt:lpstr>
      <vt:lpstr>APPLICATION OF BINARY TREES (Cont’)</vt:lpstr>
      <vt:lpstr>APPLICATION OF BINARY TREES (Cont’)</vt:lpstr>
      <vt:lpstr>TEST 1</vt:lpstr>
      <vt:lpstr>SPANNING TREES</vt:lpstr>
      <vt:lpstr>RANK AND NULLITY</vt:lpstr>
      <vt:lpstr>FINDING ALL SPANNING TREES OF A GRAPH</vt:lpstr>
      <vt:lpstr>Assignment 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OLIVER KORNYO</cp:lastModifiedBy>
  <cp:revision>85</cp:revision>
  <dcterms:created xsi:type="dcterms:W3CDTF">2023-07-24T13:47:17Z</dcterms:created>
  <dcterms:modified xsi:type="dcterms:W3CDTF">2025-02-13T12:24:32Z</dcterms:modified>
</cp:coreProperties>
</file>